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3" r:id="rId4"/>
    <p:sldMasterId id="214748370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Anton"/>
      <p:regular r:id="rId48"/>
    </p:embeddedFont>
    <p:embeddedFont>
      <p:font typeface="DM Sans Medium"/>
      <p:regular r:id="rId49"/>
      <p:bold r:id="rId50"/>
      <p:italic r:id="rId51"/>
      <p:boldItalic r:id="rId52"/>
    </p:embeddedFont>
    <p:embeddedFont>
      <p:font typeface="Noto Emoji"/>
      <p:regular r:id="rId53"/>
      <p:bold r:id="rId54"/>
    </p:embeddedFont>
    <p:embeddedFont>
      <p:font typeface="Roboto"/>
      <p:regular r:id="rId55"/>
      <p:bold r:id="rId56"/>
      <p:italic r:id="rId57"/>
      <p:boldItalic r:id="rId58"/>
    </p:embeddedFont>
    <p:embeddedFont>
      <p:font typeface="Average"/>
      <p:regular r:id="rId59"/>
    </p:embeddedFont>
    <p:embeddedFont>
      <p:font typeface="Oswald"/>
      <p:regular r:id="rId60"/>
      <p:bold r:id="rId61"/>
    </p:embeddedFont>
    <p:embeddedFont>
      <p:font typeface="Roboto Mono"/>
      <p:regular r:id="rId62"/>
      <p:bold r:id="rId63"/>
      <p:italic r:id="rId64"/>
      <p:boldItalic r:id="rId65"/>
    </p:embeddedFont>
    <p:embeddedFont>
      <p:font typeface="DM Sans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nton-regular.fntdata"/><Relationship Id="rId47" Type="http://schemas.openxmlformats.org/officeDocument/2006/relationships/slide" Target="slides/slide41.xml"/><Relationship Id="rId49" Type="http://schemas.openxmlformats.org/officeDocument/2006/relationships/font" Target="fonts/DMSansMedium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Mono-regular.fntdata"/><Relationship Id="rId61" Type="http://schemas.openxmlformats.org/officeDocument/2006/relationships/font" Target="fonts/Oswald-bold.fntdata"/><Relationship Id="rId20" Type="http://schemas.openxmlformats.org/officeDocument/2006/relationships/slide" Target="slides/slide14.xml"/><Relationship Id="rId64" Type="http://schemas.openxmlformats.org/officeDocument/2006/relationships/font" Target="fonts/RobotoMono-italic.fntdata"/><Relationship Id="rId63" Type="http://schemas.openxmlformats.org/officeDocument/2006/relationships/font" Target="fonts/RobotoMono-bold.fntdata"/><Relationship Id="rId22" Type="http://schemas.openxmlformats.org/officeDocument/2006/relationships/slide" Target="slides/slide16.xml"/><Relationship Id="rId66" Type="http://schemas.openxmlformats.org/officeDocument/2006/relationships/font" Target="fonts/DMSans-regular.fntdata"/><Relationship Id="rId21" Type="http://schemas.openxmlformats.org/officeDocument/2006/relationships/slide" Target="slides/slide15.xml"/><Relationship Id="rId65" Type="http://schemas.openxmlformats.org/officeDocument/2006/relationships/font" Target="fonts/RobotoMono-boldItalic.fntdata"/><Relationship Id="rId24" Type="http://schemas.openxmlformats.org/officeDocument/2006/relationships/slide" Target="slides/slide18.xml"/><Relationship Id="rId68" Type="http://schemas.openxmlformats.org/officeDocument/2006/relationships/font" Target="fonts/DMSans-italic.fntdata"/><Relationship Id="rId23" Type="http://schemas.openxmlformats.org/officeDocument/2006/relationships/slide" Target="slides/slide17.xml"/><Relationship Id="rId67" Type="http://schemas.openxmlformats.org/officeDocument/2006/relationships/font" Target="fonts/DMSans-bold.fntdata"/><Relationship Id="rId60" Type="http://schemas.openxmlformats.org/officeDocument/2006/relationships/font" Target="fonts/Oswald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DMSans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DMSansMedium-italic.fntdata"/><Relationship Id="rId50" Type="http://schemas.openxmlformats.org/officeDocument/2006/relationships/font" Target="fonts/DMSansMedium-bold.fntdata"/><Relationship Id="rId53" Type="http://schemas.openxmlformats.org/officeDocument/2006/relationships/font" Target="fonts/NotoEmoji-regular.fntdata"/><Relationship Id="rId52" Type="http://schemas.openxmlformats.org/officeDocument/2006/relationships/font" Target="fonts/DMSansMedium-boldItalic.fntdata"/><Relationship Id="rId11" Type="http://schemas.openxmlformats.org/officeDocument/2006/relationships/slide" Target="slides/slide5.xml"/><Relationship Id="rId55" Type="http://schemas.openxmlformats.org/officeDocument/2006/relationships/font" Target="fonts/Roboto-regular.fntdata"/><Relationship Id="rId10" Type="http://schemas.openxmlformats.org/officeDocument/2006/relationships/slide" Target="slides/slide4.xml"/><Relationship Id="rId54" Type="http://schemas.openxmlformats.org/officeDocument/2006/relationships/font" Target="fonts/NotoEmoji-bold.fntdata"/><Relationship Id="rId13" Type="http://schemas.openxmlformats.org/officeDocument/2006/relationships/slide" Target="slides/slide7.xml"/><Relationship Id="rId57" Type="http://schemas.openxmlformats.org/officeDocument/2006/relationships/font" Target="fonts/Roboto-italic.fntdata"/><Relationship Id="rId12" Type="http://schemas.openxmlformats.org/officeDocument/2006/relationships/slide" Target="slides/slide6.xml"/><Relationship Id="rId56" Type="http://schemas.openxmlformats.org/officeDocument/2006/relationships/font" Target="fonts/Roboto-bold.fntdata"/><Relationship Id="rId15" Type="http://schemas.openxmlformats.org/officeDocument/2006/relationships/slide" Target="slides/slide9.xml"/><Relationship Id="rId59" Type="http://schemas.openxmlformats.org/officeDocument/2006/relationships/font" Target="fonts/Average-regular.fntdata"/><Relationship Id="rId14" Type="http://schemas.openxmlformats.org/officeDocument/2006/relationships/slide" Target="slides/slide8.xml"/><Relationship Id="rId58" Type="http://schemas.openxmlformats.org/officeDocument/2006/relationships/font" Target="fonts/Robot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4912e1ecb4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4912e1ecb4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4912e1ecb4_0_1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4912e1ecb4_0_1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34912e1ecb4_0_1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34912e1ecb4_0_1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34912e1ecb4_0_1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34912e1ecb4_0_1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34912e1ecb4_0_1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34912e1ecb4_0_1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4912e1ecb4_0_9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34912e1ecb4_0_9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4912e1ecb4_0_10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4912e1ecb4_0_10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4912e1ecb4_0_1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34912e1ecb4_0_1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34912e1ecb4_0_1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34912e1ecb4_0_1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4912e1ecb4_0_1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34912e1ecb4_0_1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34912e1ecb4_0_1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34912e1ecb4_0_1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4912e1ecb4_0_9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4912e1ecb4_0_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4912e1ecb4_0_1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34912e1ecb4_0_1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34912e1ecb4_0_1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34912e1ecb4_0_1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34912e1ecb4_0_1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34912e1ecb4_0_1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34912e1ecb4_0_1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34912e1ecb4_0_1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34912e1ecb4_0_9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34912e1ecb4_0_9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34912e1ecb4_0_10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34912e1ecb4_0_10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4912e1ecb4_0_1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34912e1ecb4_0_1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4912e1ecb4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4912e1ecb4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4912e1ecb4_0_1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4912e1ecb4_0_1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4912e1ecb4_0_1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34912e1ecb4_0_1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4912e1ecb4_0_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4912e1ecb4_0_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34912e1ecb4_0_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34912e1ecb4_0_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34912e1ecb4_0_1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34912e1ecb4_0_1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34912e1ecb4_0_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34912e1ecb4_0_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34912e1ecb4_0_10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34912e1ecb4_0_10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34912e1ecb4_0_1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34912e1ecb4_0_1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34912e1ecb4_0_1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34912e1ecb4_0_1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34912e1ecb4_0_1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34912e1ecb4_0_1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34912e1ecb4_0_1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34912e1ecb4_0_1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34912e1ecb4_0_1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34912e1ecb4_0_1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34912e1ecb4_0_1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34912e1ecb4_0_1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4912e1ecb4_0_9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4912e1ecb4_0_9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34912e1ecb4_0_1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34912e1ecb4_0_1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34912e1ecb4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34912e1ecb4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34912e1ecb4_0_1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34912e1ecb4_0_1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4912e1ecb4_0_10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4912e1ecb4_0_1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4912e1ecb4_0_1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4912e1ecb4_0_1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4912e1ecb4_0_1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34912e1ecb4_0_1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4912e1ecb4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4912e1ecb4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g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14"/>
          <p:cNvSpPr txBox="1"/>
          <p:nvPr>
            <p:ph type="title"/>
          </p:nvPr>
        </p:nvSpPr>
        <p:spPr>
          <a:xfrm>
            <a:off x="914850" y="1365900"/>
            <a:ext cx="7314300" cy="24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1845375" y="4716000"/>
            <a:ext cx="54534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ans Medium"/>
              <a:buNone/>
              <a:defRPr sz="18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3" type="subTitle"/>
          </p:nvPr>
        </p:nvSpPr>
        <p:spPr>
          <a:xfrm>
            <a:off x="125700" y="121800"/>
            <a:ext cx="31881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 Medium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4" type="subTitle"/>
          </p:nvPr>
        </p:nvSpPr>
        <p:spPr>
          <a:xfrm>
            <a:off x="5830275" y="125600"/>
            <a:ext cx="31881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 Medium"/>
              <a:buNone/>
              <a:defRPr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CUSTOM_5">
    <p:bg>
      <p:bgPr>
        <a:solidFill>
          <a:schemeClr val="lt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5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" name="Google Shape;66;p15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5"/>
          <p:cNvSpPr/>
          <p:nvPr>
            <p:ph idx="3" type="pic"/>
          </p:nvPr>
        </p:nvSpPr>
        <p:spPr>
          <a:xfrm>
            <a:off x="125700" y="2356175"/>
            <a:ext cx="3187800" cy="20652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ivider" type="secHead">
  <p:cSld name="SECTION_HEADER">
    <p:bg>
      <p:bgPr>
        <a:solidFill>
          <a:schemeClr val="dk2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>
            <p:ph idx="2" type="pic"/>
          </p:nvPr>
        </p:nvSpPr>
        <p:spPr>
          <a:xfrm>
            <a:off x="2642425" y="1096825"/>
            <a:ext cx="3859200" cy="24081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73" name="Google Shape;73;p16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6"/>
          <p:cNvSpPr txBox="1"/>
          <p:nvPr>
            <p:ph type="title"/>
          </p:nvPr>
        </p:nvSpPr>
        <p:spPr>
          <a:xfrm>
            <a:off x="125700" y="278000"/>
            <a:ext cx="8766900" cy="9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3" type="title"/>
          </p:nvPr>
        </p:nvSpPr>
        <p:spPr>
          <a:xfrm>
            <a:off x="125700" y="3507625"/>
            <a:ext cx="8766900" cy="9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4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966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ivider">
  <p:cSld name="CUSTOM_15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7"/>
          <p:cNvSpPr txBox="1"/>
          <p:nvPr>
            <p:ph type="title"/>
          </p:nvPr>
        </p:nvSpPr>
        <p:spPr>
          <a:xfrm>
            <a:off x="914850" y="1365900"/>
            <a:ext cx="7314300" cy="24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Font typeface="Anton"/>
              <a:buNone/>
              <a:defRPr sz="82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ig number" type="twoColTx">
  <p:cSld name="TITLE_AND_TWO_COLUMNS"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922700" y="1089300"/>
            <a:ext cx="7306800" cy="243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nton"/>
              <a:buNone/>
              <a:defRPr sz="1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Font typeface="Anton"/>
              <a:buNone/>
              <a:defRPr sz="8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1" type="subTitle"/>
          </p:nvPr>
        </p:nvSpPr>
        <p:spPr>
          <a:xfrm>
            <a:off x="1845375" y="3298800"/>
            <a:ext cx="14682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2" type="body"/>
          </p:nvPr>
        </p:nvSpPr>
        <p:spPr>
          <a:xfrm>
            <a:off x="3439350" y="3298800"/>
            <a:ext cx="22653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3" type="body"/>
          </p:nvPr>
        </p:nvSpPr>
        <p:spPr>
          <a:xfrm>
            <a:off x="5830425" y="3298800"/>
            <a:ext cx="22653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●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○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 Medium"/>
              <a:buChar char="■"/>
              <a:defRPr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cxnSp>
        <p:nvCxnSpPr>
          <p:cNvPr id="87" name="Google Shape;87;p18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8"/>
          <p:cNvSpPr txBox="1"/>
          <p:nvPr>
            <p:ph idx="4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5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6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se study">
  <p:cSld name="ONE_COLUMN_TEXT">
    <p:bg>
      <p:bgPr>
        <a:solidFill>
          <a:schemeClr val="dk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>
            <p:ph idx="2" type="pic"/>
          </p:nvPr>
        </p:nvSpPr>
        <p:spPr>
          <a:xfrm>
            <a:off x="3182100" y="0"/>
            <a:ext cx="5961900" cy="47112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9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3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4" type="body"/>
          </p:nvPr>
        </p:nvSpPr>
        <p:spPr>
          <a:xfrm>
            <a:off x="251400" y="1855525"/>
            <a:ext cx="2265300" cy="26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type="title"/>
          </p:nvPr>
        </p:nvSpPr>
        <p:spPr>
          <a:xfrm>
            <a:off x="251400" y="927750"/>
            <a:ext cx="22653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5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cxnSp>
        <p:nvCxnSpPr>
          <p:cNvPr id="99" name="Google Shape;99;p19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">
  <p:cSld name="CUSTOM">
    <p:bg>
      <p:bgPr>
        <a:solidFill>
          <a:schemeClr val="dk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" name="Google Shape;102;p20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04" name="Google Shape;104;p20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05" name="Google Shape;105;p20"/>
          <p:cNvSpPr/>
          <p:nvPr>
            <p:ph idx="3" type="pic"/>
          </p:nvPr>
        </p:nvSpPr>
        <p:spPr>
          <a:xfrm>
            <a:off x="125700" y="125600"/>
            <a:ext cx="8892600" cy="45858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allery">
  <p:cSld name="CUSTOM_1">
    <p:bg>
      <p:bgPr>
        <a:solidFill>
          <a:schemeClr val="dk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/>
          <p:nvPr>
            <p:ph idx="2" type="pic"/>
          </p:nvPr>
        </p:nvSpPr>
        <p:spPr>
          <a:xfrm>
            <a:off x="125700" y="2041425"/>
            <a:ext cx="5581500" cy="2669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1"/>
          <p:cNvSpPr/>
          <p:nvPr>
            <p:ph idx="3" type="pic"/>
          </p:nvPr>
        </p:nvSpPr>
        <p:spPr>
          <a:xfrm>
            <a:off x="5827725" y="2041425"/>
            <a:ext cx="3193200" cy="26694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1"/>
          <p:cNvSpPr/>
          <p:nvPr>
            <p:ph idx="4" type="pic"/>
          </p:nvPr>
        </p:nvSpPr>
        <p:spPr>
          <a:xfrm>
            <a:off x="120525" y="125600"/>
            <a:ext cx="3193200" cy="17892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1"/>
          <p:cNvSpPr/>
          <p:nvPr>
            <p:ph idx="5" type="pic"/>
          </p:nvPr>
        </p:nvSpPr>
        <p:spPr>
          <a:xfrm>
            <a:off x="3436750" y="125600"/>
            <a:ext cx="5581500" cy="17892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12" name="Google Shape;112;p21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Google Shape;113;p21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14" name="Google Shape;114;p21"/>
          <p:cNvSpPr txBox="1"/>
          <p:nvPr>
            <p:ph idx="6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 chart">
  <p:cSld name="CUSTOM_2">
    <p:bg>
      <p:bgPr>
        <a:solidFill>
          <a:schemeClr val="dk2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125700" y="522600"/>
            <a:ext cx="3840300" cy="17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nton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1" type="subTitle"/>
          </p:nvPr>
        </p:nvSpPr>
        <p:spPr>
          <a:xfrm>
            <a:off x="125700" y="2455838"/>
            <a:ext cx="3082200" cy="8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2" type="body"/>
          </p:nvPr>
        </p:nvSpPr>
        <p:spPr>
          <a:xfrm>
            <a:off x="125700" y="3501075"/>
            <a:ext cx="3062400" cy="10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cxnSp>
        <p:nvCxnSpPr>
          <p:cNvPr id="120" name="Google Shape;120;p22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22"/>
          <p:cNvSpPr txBox="1"/>
          <p:nvPr>
            <p:ph idx="3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22" name="Google Shape;122;p22"/>
          <p:cNvSpPr txBox="1"/>
          <p:nvPr>
            <p:ph idx="4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23" name="Google Shape;123;p22"/>
          <p:cNvSpPr txBox="1"/>
          <p:nvPr>
            <p:ph idx="5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out">
  <p:cSld name="CUSTOM_3">
    <p:bg>
      <p:bgPr>
        <a:solidFill>
          <a:schemeClr val="dk2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439375" y="141600"/>
            <a:ext cx="5453400" cy="45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/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125825" y="659000"/>
            <a:ext cx="2516700" cy="12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2" type="body"/>
          </p:nvPr>
        </p:nvSpPr>
        <p:spPr>
          <a:xfrm>
            <a:off x="125825" y="1377775"/>
            <a:ext cx="2516700" cy="12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cxnSp>
        <p:nvCxnSpPr>
          <p:cNvPr id="129" name="Google Shape;129;p23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23"/>
          <p:cNvSpPr txBox="1"/>
          <p:nvPr>
            <p:ph idx="3" type="subTitle"/>
          </p:nvPr>
        </p:nvSpPr>
        <p:spPr>
          <a:xfrm>
            <a:off x="125700" y="4716000"/>
            <a:ext cx="25167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1" name="Google Shape;131;p23"/>
          <p:cNvSpPr txBox="1"/>
          <p:nvPr>
            <p:ph idx="4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2" name="Google Shape;132;p23"/>
          <p:cNvSpPr txBox="1"/>
          <p:nvPr>
            <p:ph idx="5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3" name="Google Shape;133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ution Goals">
  <p:cSld name="CUSTOM_4">
    <p:bg>
      <p:bgPr>
        <a:solidFill>
          <a:schemeClr val="lt2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/>
          <p:nvPr>
            <p:ph idx="2" type="pic"/>
          </p:nvPr>
        </p:nvSpPr>
        <p:spPr>
          <a:xfrm>
            <a:off x="125700" y="921925"/>
            <a:ext cx="8892300" cy="26337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2642375" y="3632600"/>
            <a:ext cx="38592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24"/>
          <p:cNvSpPr txBox="1"/>
          <p:nvPr>
            <p:ph idx="3" type="body"/>
          </p:nvPr>
        </p:nvSpPr>
        <p:spPr>
          <a:xfrm>
            <a:off x="6627325" y="3632600"/>
            <a:ext cx="2391000" cy="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4"/>
          <p:cNvSpPr txBox="1"/>
          <p:nvPr>
            <p:ph idx="4" type="subTitle"/>
          </p:nvPr>
        </p:nvSpPr>
        <p:spPr>
          <a:xfrm>
            <a:off x="125700" y="3666950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4"/>
          <p:cNvSpPr txBox="1"/>
          <p:nvPr>
            <p:ph type="title"/>
          </p:nvPr>
        </p:nvSpPr>
        <p:spPr>
          <a:xfrm>
            <a:off x="125700" y="125600"/>
            <a:ext cx="8766900" cy="9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40" name="Google Shape;140;p24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24"/>
          <p:cNvSpPr txBox="1"/>
          <p:nvPr>
            <p:ph idx="5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2" name="Google Shape;142;p24"/>
          <p:cNvSpPr txBox="1"/>
          <p:nvPr>
            <p:ph idx="6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3" name="Google Shape;143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CUSTOM_6">
    <p:bg>
      <p:bgPr>
        <a:solidFill>
          <a:schemeClr val="dk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5830325" y="125600"/>
            <a:ext cx="3188100" cy="7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46" name="Google Shape;146;p25"/>
          <p:cNvSpPr/>
          <p:nvPr>
            <p:ph idx="2" type="pic"/>
          </p:nvPr>
        </p:nvSpPr>
        <p:spPr>
          <a:xfrm>
            <a:off x="125700" y="1824050"/>
            <a:ext cx="2088900" cy="22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25"/>
          <p:cNvSpPr/>
          <p:nvPr>
            <p:ph idx="3" type="pic"/>
          </p:nvPr>
        </p:nvSpPr>
        <p:spPr>
          <a:xfrm>
            <a:off x="2393673" y="1824050"/>
            <a:ext cx="2088900" cy="22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25"/>
          <p:cNvSpPr/>
          <p:nvPr>
            <p:ph idx="4" type="pic"/>
          </p:nvPr>
        </p:nvSpPr>
        <p:spPr>
          <a:xfrm>
            <a:off x="4661539" y="1824050"/>
            <a:ext cx="2088900" cy="22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25"/>
          <p:cNvSpPr/>
          <p:nvPr>
            <p:ph idx="5" type="pic"/>
          </p:nvPr>
        </p:nvSpPr>
        <p:spPr>
          <a:xfrm>
            <a:off x="6929405" y="1824050"/>
            <a:ext cx="2088900" cy="22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150" name="Google Shape;150;p25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5"/>
          <p:cNvSpPr txBox="1"/>
          <p:nvPr>
            <p:ph idx="6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2" name="Google Shape;152;p25"/>
          <p:cNvSpPr txBox="1"/>
          <p:nvPr>
            <p:ph idx="7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3" name="Google Shape;153;p25"/>
          <p:cNvSpPr txBox="1"/>
          <p:nvPr>
            <p:ph type="title"/>
          </p:nvPr>
        </p:nvSpPr>
        <p:spPr>
          <a:xfrm>
            <a:off x="125700" y="1362200"/>
            <a:ext cx="20889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8" type="subTitle"/>
          </p:nvPr>
        </p:nvSpPr>
        <p:spPr>
          <a:xfrm>
            <a:off x="125700" y="4077300"/>
            <a:ext cx="20889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55" name="Google Shape;155;p25"/>
          <p:cNvSpPr txBox="1"/>
          <p:nvPr>
            <p:ph idx="9" type="title"/>
          </p:nvPr>
        </p:nvSpPr>
        <p:spPr>
          <a:xfrm>
            <a:off x="2393625" y="1378200"/>
            <a:ext cx="20889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156" name="Google Shape;156;p25"/>
          <p:cNvSpPr txBox="1"/>
          <p:nvPr>
            <p:ph idx="13" type="subTitle"/>
          </p:nvPr>
        </p:nvSpPr>
        <p:spPr>
          <a:xfrm>
            <a:off x="2393625" y="4091034"/>
            <a:ext cx="20889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57" name="Google Shape;157;p25"/>
          <p:cNvSpPr txBox="1"/>
          <p:nvPr>
            <p:ph idx="14" type="title"/>
          </p:nvPr>
        </p:nvSpPr>
        <p:spPr>
          <a:xfrm>
            <a:off x="4661525" y="1378200"/>
            <a:ext cx="20889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158" name="Google Shape;158;p25"/>
          <p:cNvSpPr txBox="1"/>
          <p:nvPr>
            <p:ph idx="15" type="subTitle"/>
          </p:nvPr>
        </p:nvSpPr>
        <p:spPr>
          <a:xfrm>
            <a:off x="4661525" y="4091034"/>
            <a:ext cx="20889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59" name="Google Shape;159;p25"/>
          <p:cNvSpPr txBox="1"/>
          <p:nvPr>
            <p:ph idx="16" type="title"/>
          </p:nvPr>
        </p:nvSpPr>
        <p:spPr>
          <a:xfrm>
            <a:off x="6929425" y="1378200"/>
            <a:ext cx="20889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160" name="Google Shape;160;p25"/>
          <p:cNvSpPr txBox="1"/>
          <p:nvPr>
            <p:ph idx="17" type="subTitle"/>
          </p:nvPr>
        </p:nvSpPr>
        <p:spPr>
          <a:xfrm>
            <a:off x="6929425" y="4091034"/>
            <a:ext cx="20889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61" name="Google Shape;161;p25"/>
          <p:cNvSpPr txBox="1"/>
          <p:nvPr>
            <p:ph idx="18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62" name="Google Shape;162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dget">
  <p:cSld name="CUSTOM_7">
    <p:bg>
      <p:bgPr>
        <a:solidFill>
          <a:schemeClr val="lt2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133150" y="125600"/>
            <a:ext cx="31806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nton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5830325" y="125600"/>
            <a:ext cx="3188100" cy="7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66" name="Google Shape;166;p26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26"/>
          <p:cNvSpPr txBox="1"/>
          <p:nvPr>
            <p:ph idx="2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68" name="Google Shape;168;p26"/>
          <p:cNvSpPr txBox="1"/>
          <p:nvPr>
            <p:ph idx="3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69" name="Google Shape;169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CUSTOM_16">
    <p:bg>
      <p:bgPr>
        <a:solidFill>
          <a:schemeClr val="lt2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type="title"/>
          </p:nvPr>
        </p:nvSpPr>
        <p:spPr>
          <a:xfrm>
            <a:off x="133150" y="125600"/>
            <a:ext cx="31806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nton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ton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" name="Google Shape;172;p27"/>
          <p:cNvSpPr txBox="1"/>
          <p:nvPr>
            <p:ph idx="1" type="body"/>
          </p:nvPr>
        </p:nvSpPr>
        <p:spPr>
          <a:xfrm>
            <a:off x="5830325" y="125600"/>
            <a:ext cx="3188100" cy="7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73" name="Google Shape;173;p27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27"/>
          <p:cNvSpPr txBox="1"/>
          <p:nvPr>
            <p:ph idx="2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5" name="Google Shape;175;p27"/>
          <p:cNvSpPr txBox="1"/>
          <p:nvPr>
            <p:ph idx="3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6" name="Google Shape;176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on plan">
  <p:cSld name="CUSTOM_8">
    <p:bg>
      <p:bgPr>
        <a:solidFill>
          <a:schemeClr val="dk2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8" name="Google Shape;178;p28"/>
          <p:cNvCxnSpPr/>
          <p:nvPr/>
        </p:nvCxnSpPr>
        <p:spPr>
          <a:xfrm>
            <a:off x="125725" y="1460150"/>
            <a:ext cx="8892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" name="Google Shape;179;p28"/>
          <p:cNvSpPr txBox="1"/>
          <p:nvPr>
            <p:ph type="title"/>
          </p:nvPr>
        </p:nvSpPr>
        <p:spPr>
          <a:xfrm>
            <a:off x="133150" y="125600"/>
            <a:ext cx="4105200" cy="10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idx="2" type="title"/>
          </p:nvPr>
        </p:nvSpPr>
        <p:spPr>
          <a:xfrm>
            <a:off x="121500" y="1544925"/>
            <a:ext cx="1598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81" name="Google Shape;181;p28"/>
          <p:cNvSpPr txBox="1"/>
          <p:nvPr>
            <p:ph idx="3" type="title"/>
          </p:nvPr>
        </p:nvSpPr>
        <p:spPr>
          <a:xfrm>
            <a:off x="2516675" y="1544925"/>
            <a:ext cx="17157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82" name="Google Shape;182;p28"/>
          <p:cNvSpPr txBox="1"/>
          <p:nvPr>
            <p:ph idx="4" type="title"/>
          </p:nvPr>
        </p:nvSpPr>
        <p:spPr>
          <a:xfrm>
            <a:off x="4907700" y="1544925"/>
            <a:ext cx="17196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83" name="Google Shape;183;p28"/>
          <p:cNvSpPr txBox="1"/>
          <p:nvPr>
            <p:ph idx="5" type="title"/>
          </p:nvPr>
        </p:nvSpPr>
        <p:spPr>
          <a:xfrm>
            <a:off x="7300884" y="1544925"/>
            <a:ext cx="1715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84" name="Google Shape;184;p28"/>
          <p:cNvSpPr txBox="1"/>
          <p:nvPr>
            <p:ph idx="1" type="subTitle"/>
          </p:nvPr>
        </p:nvSpPr>
        <p:spPr>
          <a:xfrm>
            <a:off x="121500" y="3443500"/>
            <a:ext cx="14682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85" name="Google Shape;185;p28"/>
          <p:cNvSpPr txBox="1"/>
          <p:nvPr>
            <p:ph idx="6" type="subTitle"/>
          </p:nvPr>
        </p:nvSpPr>
        <p:spPr>
          <a:xfrm>
            <a:off x="2513725" y="3443500"/>
            <a:ext cx="15867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86" name="Google Shape;186;p28"/>
          <p:cNvSpPr txBox="1"/>
          <p:nvPr>
            <p:ph idx="7" type="subTitle"/>
          </p:nvPr>
        </p:nvSpPr>
        <p:spPr>
          <a:xfrm>
            <a:off x="4912111" y="3443500"/>
            <a:ext cx="15798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87" name="Google Shape;187;p28"/>
          <p:cNvSpPr txBox="1"/>
          <p:nvPr>
            <p:ph idx="8" type="subTitle"/>
          </p:nvPr>
        </p:nvSpPr>
        <p:spPr>
          <a:xfrm>
            <a:off x="7300884" y="3443500"/>
            <a:ext cx="15819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188" name="Google Shape;188;p28"/>
          <p:cNvSpPr txBox="1"/>
          <p:nvPr>
            <p:ph idx="9" type="body"/>
          </p:nvPr>
        </p:nvSpPr>
        <p:spPr>
          <a:xfrm>
            <a:off x="7300884" y="3813050"/>
            <a:ext cx="17151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89" name="Google Shape;189;p28"/>
          <p:cNvSpPr txBox="1"/>
          <p:nvPr>
            <p:ph idx="13" type="body"/>
          </p:nvPr>
        </p:nvSpPr>
        <p:spPr>
          <a:xfrm>
            <a:off x="122450" y="3813050"/>
            <a:ext cx="15921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90" name="Google Shape;190;p28"/>
          <p:cNvSpPr txBox="1"/>
          <p:nvPr>
            <p:ph idx="14" type="body"/>
          </p:nvPr>
        </p:nvSpPr>
        <p:spPr>
          <a:xfrm>
            <a:off x="2514752" y="3813050"/>
            <a:ext cx="17208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91" name="Google Shape;191;p28"/>
          <p:cNvSpPr txBox="1"/>
          <p:nvPr>
            <p:ph idx="15" type="body"/>
          </p:nvPr>
        </p:nvSpPr>
        <p:spPr>
          <a:xfrm>
            <a:off x="4912596" y="3813050"/>
            <a:ext cx="17130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cxnSp>
        <p:nvCxnSpPr>
          <p:cNvPr id="192" name="Google Shape;192;p28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3" name="Google Shape;193;p28"/>
          <p:cNvSpPr txBox="1"/>
          <p:nvPr>
            <p:ph idx="16" type="subTitle"/>
          </p:nvPr>
        </p:nvSpPr>
        <p:spPr>
          <a:xfrm>
            <a:off x="125725" y="4716000"/>
            <a:ext cx="25167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4" name="Google Shape;194;p28"/>
          <p:cNvSpPr txBox="1"/>
          <p:nvPr>
            <p:ph idx="17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5" name="Google Shape;195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ution Steps">
  <p:cSld name="CUSTOM_10">
    <p:bg>
      <p:bgPr>
        <a:solidFill>
          <a:schemeClr val="dk2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133150" y="125600"/>
            <a:ext cx="31806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198" name="Google Shape;198;p29"/>
          <p:cNvSpPr txBox="1"/>
          <p:nvPr>
            <p:ph idx="1" type="body"/>
          </p:nvPr>
        </p:nvSpPr>
        <p:spPr>
          <a:xfrm>
            <a:off x="6627325" y="1256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199" name="Google Shape;199;p29"/>
          <p:cNvSpPr txBox="1"/>
          <p:nvPr>
            <p:ph idx="2" type="subTitle"/>
          </p:nvPr>
        </p:nvSpPr>
        <p:spPr>
          <a:xfrm>
            <a:off x="5033375" y="125600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00" name="Google Shape;200;p29"/>
          <p:cNvSpPr txBox="1"/>
          <p:nvPr>
            <p:ph idx="3" type="body"/>
          </p:nvPr>
        </p:nvSpPr>
        <p:spPr>
          <a:xfrm>
            <a:off x="6627300" y="17662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201" name="Google Shape;201;p29"/>
          <p:cNvSpPr txBox="1"/>
          <p:nvPr>
            <p:ph idx="4" type="subTitle"/>
          </p:nvPr>
        </p:nvSpPr>
        <p:spPr>
          <a:xfrm>
            <a:off x="5033350" y="1766188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02" name="Google Shape;202;p29"/>
          <p:cNvSpPr txBox="1"/>
          <p:nvPr>
            <p:ph idx="5" type="body"/>
          </p:nvPr>
        </p:nvSpPr>
        <p:spPr>
          <a:xfrm>
            <a:off x="6627300" y="34068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203" name="Google Shape;203;p29"/>
          <p:cNvSpPr txBox="1"/>
          <p:nvPr>
            <p:ph idx="6" type="subTitle"/>
          </p:nvPr>
        </p:nvSpPr>
        <p:spPr>
          <a:xfrm>
            <a:off x="5033350" y="3406775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cxnSp>
        <p:nvCxnSpPr>
          <p:cNvPr id="204" name="Google Shape;204;p29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5" name="Google Shape;205;p29"/>
          <p:cNvSpPr txBox="1"/>
          <p:nvPr>
            <p:ph idx="7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06" name="Google Shape;206;p29"/>
          <p:cNvSpPr txBox="1"/>
          <p:nvPr>
            <p:ph idx="8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cxnSp>
        <p:nvCxnSpPr>
          <p:cNvPr id="207" name="Google Shape;207;p29"/>
          <p:cNvCxnSpPr/>
          <p:nvPr/>
        </p:nvCxnSpPr>
        <p:spPr>
          <a:xfrm>
            <a:off x="1888263" y="1208900"/>
            <a:ext cx="2414400" cy="893700"/>
          </a:xfrm>
          <a:prstGeom prst="curvedConnector3">
            <a:avLst>
              <a:gd fmla="val 645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08" name="Google Shape;208;p29"/>
          <p:cNvSpPr/>
          <p:nvPr>
            <p:ph idx="9" type="pic"/>
          </p:nvPr>
        </p:nvSpPr>
        <p:spPr>
          <a:xfrm>
            <a:off x="125700" y="2356175"/>
            <a:ext cx="3187800" cy="20652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9">
    <p:bg>
      <p:bgPr>
        <a:solidFill>
          <a:schemeClr val="dk2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>
            <p:ph type="title"/>
          </p:nvPr>
        </p:nvSpPr>
        <p:spPr>
          <a:xfrm>
            <a:off x="1578300" y="2304300"/>
            <a:ext cx="7314300" cy="24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200"/>
              <a:buFont typeface="Anton"/>
              <a:buNone/>
              <a:defRPr sz="8200"/>
            </a:lvl9pPr>
          </a:lstStyle>
          <a:p/>
        </p:txBody>
      </p:sp>
      <p:sp>
        <p:nvSpPr>
          <p:cNvPr id="212" name="Google Shape;212;p30"/>
          <p:cNvSpPr txBox="1"/>
          <p:nvPr>
            <p:ph idx="1" type="subTitle"/>
          </p:nvPr>
        </p:nvSpPr>
        <p:spPr>
          <a:xfrm>
            <a:off x="125750" y="125600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13" name="Google Shape;213;p30"/>
          <p:cNvSpPr txBox="1"/>
          <p:nvPr>
            <p:ph idx="2" type="subTitle"/>
          </p:nvPr>
        </p:nvSpPr>
        <p:spPr>
          <a:xfrm>
            <a:off x="1845425" y="125600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14" name="Google Shape;214;p30"/>
          <p:cNvSpPr txBox="1"/>
          <p:nvPr>
            <p:ph idx="3" type="body"/>
          </p:nvPr>
        </p:nvSpPr>
        <p:spPr>
          <a:xfrm>
            <a:off x="125700" y="730550"/>
            <a:ext cx="15939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sp>
        <p:nvSpPr>
          <p:cNvPr id="215" name="Google Shape;215;p30"/>
          <p:cNvSpPr txBox="1"/>
          <p:nvPr>
            <p:ph idx="4" type="body"/>
          </p:nvPr>
        </p:nvSpPr>
        <p:spPr>
          <a:xfrm>
            <a:off x="1845375" y="730550"/>
            <a:ext cx="14682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2">
  <p:cSld name="CUSTOM_11">
    <p:bg>
      <p:bgPr>
        <a:solidFill>
          <a:schemeClr val="lt2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/>
          <p:nvPr>
            <p:ph idx="2" type="pic"/>
          </p:nvPr>
        </p:nvSpPr>
        <p:spPr>
          <a:xfrm>
            <a:off x="251400" y="1381838"/>
            <a:ext cx="2030100" cy="19434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31"/>
          <p:cNvSpPr/>
          <p:nvPr>
            <p:ph idx="3" type="pic"/>
          </p:nvPr>
        </p:nvSpPr>
        <p:spPr>
          <a:xfrm>
            <a:off x="2455067" y="1381838"/>
            <a:ext cx="2030100" cy="19434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31"/>
          <p:cNvSpPr/>
          <p:nvPr>
            <p:ph idx="4" type="pic"/>
          </p:nvPr>
        </p:nvSpPr>
        <p:spPr>
          <a:xfrm>
            <a:off x="4658734" y="1381838"/>
            <a:ext cx="2030100" cy="19434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31"/>
          <p:cNvSpPr/>
          <p:nvPr>
            <p:ph idx="5" type="pic"/>
          </p:nvPr>
        </p:nvSpPr>
        <p:spPr>
          <a:xfrm>
            <a:off x="6862400" y="1381838"/>
            <a:ext cx="2030100" cy="19434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p31"/>
          <p:cNvSpPr txBox="1"/>
          <p:nvPr>
            <p:ph type="title"/>
          </p:nvPr>
        </p:nvSpPr>
        <p:spPr>
          <a:xfrm>
            <a:off x="139825" y="140075"/>
            <a:ext cx="3970800" cy="15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" name="Google Shape;222;p31"/>
          <p:cNvSpPr txBox="1"/>
          <p:nvPr>
            <p:ph idx="1" type="subTitle"/>
          </p:nvPr>
        </p:nvSpPr>
        <p:spPr>
          <a:xfrm>
            <a:off x="251400" y="3420138"/>
            <a:ext cx="20298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" name="Google Shape;223;p31"/>
          <p:cNvSpPr txBox="1"/>
          <p:nvPr>
            <p:ph idx="6" type="subTitle"/>
          </p:nvPr>
        </p:nvSpPr>
        <p:spPr>
          <a:xfrm>
            <a:off x="2455145" y="3433871"/>
            <a:ext cx="20298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" name="Google Shape;224;p31"/>
          <p:cNvSpPr txBox="1"/>
          <p:nvPr>
            <p:ph idx="7" type="subTitle"/>
          </p:nvPr>
        </p:nvSpPr>
        <p:spPr>
          <a:xfrm>
            <a:off x="4658867" y="3433871"/>
            <a:ext cx="20298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" name="Google Shape;225;p31"/>
          <p:cNvSpPr txBox="1"/>
          <p:nvPr>
            <p:ph idx="8" type="subTitle"/>
          </p:nvPr>
        </p:nvSpPr>
        <p:spPr>
          <a:xfrm>
            <a:off x="6862588" y="3433871"/>
            <a:ext cx="20298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26" name="Google Shape;226;p31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7" name="Google Shape;227;p31"/>
          <p:cNvSpPr txBox="1"/>
          <p:nvPr>
            <p:ph idx="9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28" name="Google Shape;228;p31"/>
          <p:cNvSpPr txBox="1"/>
          <p:nvPr>
            <p:ph idx="13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29" name="Google Shape;229;p31"/>
          <p:cNvSpPr txBox="1"/>
          <p:nvPr>
            <p:ph idx="14" type="body"/>
          </p:nvPr>
        </p:nvSpPr>
        <p:spPr>
          <a:xfrm>
            <a:off x="252125" y="3753975"/>
            <a:ext cx="20301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0" name="Google Shape;230;p31"/>
          <p:cNvSpPr txBox="1"/>
          <p:nvPr>
            <p:ph idx="15" type="body"/>
          </p:nvPr>
        </p:nvSpPr>
        <p:spPr>
          <a:xfrm>
            <a:off x="3218350" y="74186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1" name="Google Shape;231;p31"/>
          <p:cNvSpPr txBox="1"/>
          <p:nvPr>
            <p:ph idx="16" type="body"/>
          </p:nvPr>
        </p:nvSpPr>
        <p:spPr>
          <a:xfrm>
            <a:off x="3218350" y="8720875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" name="Google Shape;232;p31"/>
          <p:cNvSpPr txBox="1"/>
          <p:nvPr>
            <p:ph idx="17" type="body"/>
          </p:nvPr>
        </p:nvSpPr>
        <p:spPr>
          <a:xfrm>
            <a:off x="2455075" y="3753963"/>
            <a:ext cx="20301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3" name="Google Shape;233;p31"/>
          <p:cNvSpPr txBox="1"/>
          <p:nvPr>
            <p:ph idx="18" type="body"/>
          </p:nvPr>
        </p:nvSpPr>
        <p:spPr>
          <a:xfrm>
            <a:off x="4658725" y="3753963"/>
            <a:ext cx="20301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4" name="Google Shape;234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31"/>
          <p:cNvSpPr txBox="1"/>
          <p:nvPr>
            <p:ph idx="19" type="body"/>
          </p:nvPr>
        </p:nvSpPr>
        <p:spPr>
          <a:xfrm>
            <a:off x="6862375" y="3753963"/>
            <a:ext cx="20301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ive">
  <p:cSld name="CUSTOM_12">
    <p:bg>
      <p:bgPr>
        <a:solidFill>
          <a:schemeClr val="dk2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7" name="Google Shape;237;p32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32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39" name="Google Shape;239;p32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0" name="Google Shape;240;p32"/>
          <p:cNvSpPr txBox="1"/>
          <p:nvPr>
            <p:ph type="title"/>
          </p:nvPr>
        </p:nvSpPr>
        <p:spPr>
          <a:xfrm>
            <a:off x="129375" y="525200"/>
            <a:ext cx="31806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9pPr>
          </a:lstStyle>
          <a:p/>
        </p:txBody>
      </p:sp>
      <p:cxnSp>
        <p:nvCxnSpPr>
          <p:cNvPr id="241" name="Google Shape;241;p32"/>
          <p:cNvCxnSpPr/>
          <p:nvPr/>
        </p:nvCxnSpPr>
        <p:spPr>
          <a:xfrm>
            <a:off x="-5675" y="1923692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32"/>
          <p:cNvCxnSpPr/>
          <p:nvPr/>
        </p:nvCxnSpPr>
        <p:spPr>
          <a:xfrm>
            <a:off x="-5675" y="3319846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3" name="Google Shape;243;p32"/>
          <p:cNvSpPr txBox="1"/>
          <p:nvPr>
            <p:ph idx="3" type="title"/>
          </p:nvPr>
        </p:nvSpPr>
        <p:spPr>
          <a:xfrm>
            <a:off x="129375" y="1926150"/>
            <a:ext cx="31806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9pPr>
          </a:lstStyle>
          <a:p/>
        </p:txBody>
      </p:sp>
      <p:sp>
        <p:nvSpPr>
          <p:cNvPr id="244" name="Google Shape;244;p32"/>
          <p:cNvSpPr txBox="1"/>
          <p:nvPr>
            <p:ph idx="4" type="title"/>
          </p:nvPr>
        </p:nvSpPr>
        <p:spPr>
          <a:xfrm>
            <a:off x="129375" y="3317475"/>
            <a:ext cx="31806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9pPr>
          </a:lstStyle>
          <a:p/>
        </p:txBody>
      </p:sp>
      <p:sp>
        <p:nvSpPr>
          <p:cNvPr id="245" name="Google Shape;245;p32"/>
          <p:cNvSpPr txBox="1"/>
          <p:nvPr>
            <p:ph idx="5" type="subTitle"/>
          </p:nvPr>
        </p:nvSpPr>
        <p:spPr>
          <a:xfrm>
            <a:off x="3687875" y="527550"/>
            <a:ext cx="54618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6" name="Google Shape;246;p32"/>
          <p:cNvSpPr txBox="1"/>
          <p:nvPr>
            <p:ph idx="6" type="subTitle"/>
          </p:nvPr>
        </p:nvSpPr>
        <p:spPr>
          <a:xfrm>
            <a:off x="3687875" y="1923700"/>
            <a:ext cx="54618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7" name="Google Shape;247;p32"/>
          <p:cNvSpPr txBox="1"/>
          <p:nvPr>
            <p:ph idx="7" type="subTitle"/>
          </p:nvPr>
        </p:nvSpPr>
        <p:spPr>
          <a:xfrm>
            <a:off x="3687875" y="3317400"/>
            <a:ext cx="5461800" cy="13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8" name="Google Shape;248;p32"/>
          <p:cNvSpPr txBox="1"/>
          <p:nvPr>
            <p:ph idx="8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9" name="Google Shape;249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out Us Achievements">
  <p:cSld name="CUSTOM_18">
    <p:bg>
      <p:bgPr>
        <a:solidFill>
          <a:schemeClr val="lt2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/>
          <p:nvPr>
            <p:ph type="title"/>
          </p:nvPr>
        </p:nvSpPr>
        <p:spPr>
          <a:xfrm>
            <a:off x="129375" y="525200"/>
            <a:ext cx="3180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52" name="Google Shape;252;p33"/>
          <p:cNvCxnSpPr/>
          <p:nvPr/>
        </p:nvCxnSpPr>
        <p:spPr>
          <a:xfrm>
            <a:off x="-5675" y="15729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" name="Google Shape;253;p33"/>
          <p:cNvSpPr txBox="1"/>
          <p:nvPr>
            <p:ph idx="2" type="title"/>
          </p:nvPr>
        </p:nvSpPr>
        <p:spPr>
          <a:xfrm>
            <a:off x="129375" y="1575150"/>
            <a:ext cx="3180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4" name="Google Shape;254;p33"/>
          <p:cNvSpPr txBox="1"/>
          <p:nvPr>
            <p:ph idx="3" type="title"/>
          </p:nvPr>
        </p:nvSpPr>
        <p:spPr>
          <a:xfrm>
            <a:off x="129375" y="2622750"/>
            <a:ext cx="3180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55" name="Google Shape;255;p33"/>
          <p:cNvCxnSpPr/>
          <p:nvPr/>
        </p:nvCxnSpPr>
        <p:spPr>
          <a:xfrm>
            <a:off x="-5675" y="36683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33"/>
          <p:cNvSpPr txBox="1"/>
          <p:nvPr>
            <p:ph idx="1" type="subTitle"/>
          </p:nvPr>
        </p:nvSpPr>
        <p:spPr>
          <a:xfrm>
            <a:off x="3686104" y="527550"/>
            <a:ext cx="2829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7" name="Google Shape;257;p33"/>
          <p:cNvSpPr txBox="1"/>
          <p:nvPr>
            <p:ph idx="4" type="subTitle"/>
          </p:nvPr>
        </p:nvSpPr>
        <p:spPr>
          <a:xfrm>
            <a:off x="3686104" y="1572800"/>
            <a:ext cx="2829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8" name="Google Shape;258;p33"/>
          <p:cNvSpPr txBox="1"/>
          <p:nvPr>
            <p:ph idx="5" type="subTitle"/>
          </p:nvPr>
        </p:nvSpPr>
        <p:spPr>
          <a:xfrm>
            <a:off x="3686104" y="2622750"/>
            <a:ext cx="2829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59" name="Google Shape;259;p33"/>
          <p:cNvSpPr txBox="1"/>
          <p:nvPr>
            <p:ph idx="6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cxnSp>
        <p:nvCxnSpPr>
          <p:cNvPr id="260" name="Google Shape;260;p33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" name="Google Shape;261;p33"/>
          <p:cNvSpPr txBox="1"/>
          <p:nvPr>
            <p:ph idx="7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62" name="Google Shape;262;p33"/>
          <p:cNvSpPr txBox="1"/>
          <p:nvPr>
            <p:ph idx="8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DM Sans"/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cxnSp>
        <p:nvCxnSpPr>
          <p:cNvPr id="263" name="Google Shape;263;p33"/>
          <p:cNvCxnSpPr/>
          <p:nvPr/>
        </p:nvCxnSpPr>
        <p:spPr>
          <a:xfrm>
            <a:off x="-11400" y="5252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" name="Google Shape;264;p33"/>
          <p:cNvCxnSpPr/>
          <p:nvPr/>
        </p:nvCxnSpPr>
        <p:spPr>
          <a:xfrm>
            <a:off x="-5700" y="26206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5" name="Google Shape;265;p33"/>
          <p:cNvSpPr txBox="1"/>
          <p:nvPr>
            <p:ph idx="9" type="title"/>
          </p:nvPr>
        </p:nvSpPr>
        <p:spPr>
          <a:xfrm>
            <a:off x="125700" y="3672700"/>
            <a:ext cx="3180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nton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6" name="Google Shape;266;p33"/>
          <p:cNvSpPr txBox="1"/>
          <p:nvPr>
            <p:ph idx="13" type="subTitle"/>
          </p:nvPr>
        </p:nvSpPr>
        <p:spPr>
          <a:xfrm>
            <a:off x="3684200" y="3672700"/>
            <a:ext cx="28296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DM Sans"/>
              <a:buNone/>
              <a:defRPr sz="3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67" name="Google Shape;267;p33"/>
          <p:cNvSpPr txBox="1"/>
          <p:nvPr>
            <p:ph idx="14" type="subTitle"/>
          </p:nvPr>
        </p:nvSpPr>
        <p:spPr>
          <a:xfrm>
            <a:off x="6628933" y="524225"/>
            <a:ext cx="23895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68" name="Google Shape;268;p33"/>
          <p:cNvSpPr txBox="1"/>
          <p:nvPr>
            <p:ph idx="15" type="subTitle"/>
          </p:nvPr>
        </p:nvSpPr>
        <p:spPr>
          <a:xfrm>
            <a:off x="6628933" y="1569475"/>
            <a:ext cx="23895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69" name="Google Shape;269;p33"/>
          <p:cNvSpPr txBox="1"/>
          <p:nvPr>
            <p:ph idx="16" type="subTitle"/>
          </p:nvPr>
        </p:nvSpPr>
        <p:spPr>
          <a:xfrm>
            <a:off x="6628933" y="2619425"/>
            <a:ext cx="23895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70" name="Google Shape;270;p33"/>
          <p:cNvSpPr txBox="1"/>
          <p:nvPr>
            <p:ph idx="17" type="subTitle"/>
          </p:nvPr>
        </p:nvSpPr>
        <p:spPr>
          <a:xfrm>
            <a:off x="6627326" y="3669375"/>
            <a:ext cx="23895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None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71" name="Google Shape;271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ients">
  <p:cSld name="CUSTOM_13">
    <p:bg>
      <p:bgPr>
        <a:solidFill>
          <a:schemeClr val="dk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3" name="Google Shape;273;p34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34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75" name="Google Shape;275;p34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76" name="Google Shape;276;p34"/>
          <p:cNvSpPr txBox="1"/>
          <p:nvPr>
            <p:ph idx="3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77" name="Google Shape;277;p34"/>
          <p:cNvSpPr txBox="1"/>
          <p:nvPr>
            <p:ph type="title"/>
          </p:nvPr>
        </p:nvSpPr>
        <p:spPr>
          <a:xfrm>
            <a:off x="129375" y="851075"/>
            <a:ext cx="3981300" cy="3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/>
            </a:lvl9pPr>
          </a:lstStyle>
          <a:p/>
        </p:txBody>
      </p:sp>
      <p:sp>
        <p:nvSpPr>
          <p:cNvPr id="278" name="Google Shape;278;p34"/>
          <p:cNvSpPr txBox="1"/>
          <p:nvPr>
            <p:ph idx="4" type="subTitle"/>
          </p:nvPr>
        </p:nvSpPr>
        <p:spPr>
          <a:xfrm>
            <a:off x="5704625" y="125600"/>
            <a:ext cx="3313800" cy="13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u="sng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79" name="Google Shape;279;p34"/>
          <p:cNvSpPr txBox="1"/>
          <p:nvPr>
            <p:ph idx="5" type="subTitle"/>
          </p:nvPr>
        </p:nvSpPr>
        <p:spPr>
          <a:xfrm>
            <a:off x="5704625" y="727050"/>
            <a:ext cx="33138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Medium"/>
              <a:buNone/>
              <a:defRPr/>
            </a:lvl9pPr>
          </a:lstStyle>
          <a:p/>
        </p:txBody>
      </p:sp>
      <p:sp>
        <p:nvSpPr>
          <p:cNvPr id="280" name="Google Shape;280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4">
    <p:bg>
      <p:bgPr>
        <a:solidFill>
          <a:schemeClr val="dk2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2" name="Google Shape;282;p35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3" name="Google Shape;283;p35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84" name="Google Shape;284;p35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85" name="Google Shape;285;p35"/>
          <p:cNvSpPr txBox="1"/>
          <p:nvPr>
            <p:ph type="title"/>
          </p:nvPr>
        </p:nvSpPr>
        <p:spPr>
          <a:xfrm>
            <a:off x="133150" y="506600"/>
            <a:ext cx="4105200" cy="22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/>
            </a:lvl9pPr>
          </a:lstStyle>
          <a:p/>
        </p:txBody>
      </p:sp>
      <p:sp>
        <p:nvSpPr>
          <p:cNvPr id="286" name="Google Shape;286;p35"/>
          <p:cNvSpPr txBox="1"/>
          <p:nvPr>
            <p:ph idx="3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87" name="Google Shape;287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8" name="Google Shape;288;p35"/>
          <p:cNvSpPr txBox="1"/>
          <p:nvPr>
            <p:ph idx="4" type="body"/>
          </p:nvPr>
        </p:nvSpPr>
        <p:spPr>
          <a:xfrm>
            <a:off x="5823300" y="3611800"/>
            <a:ext cx="3069300" cy="5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89" name="Google Shape;289;p35"/>
          <p:cNvSpPr txBox="1"/>
          <p:nvPr>
            <p:ph idx="5" type="body"/>
          </p:nvPr>
        </p:nvSpPr>
        <p:spPr>
          <a:xfrm>
            <a:off x="5823300" y="2959400"/>
            <a:ext cx="3069300" cy="5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●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○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Medium"/>
              <a:buChar char="■"/>
              <a:defRPr b="0" sz="1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ution statement">
  <p:cSld name="CUSTOM_17">
    <p:bg>
      <p:bgPr>
        <a:solidFill>
          <a:schemeClr val="dk2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6"/>
          <p:cNvSpPr txBox="1"/>
          <p:nvPr>
            <p:ph type="title"/>
          </p:nvPr>
        </p:nvSpPr>
        <p:spPr>
          <a:xfrm>
            <a:off x="125700" y="655300"/>
            <a:ext cx="8899800" cy="31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/>
        </p:txBody>
      </p:sp>
      <p:sp>
        <p:nvSpPr>
          <p:cNvPr id="292" name="Google Shape;292;p36"/>
          <p:cNvSpPr txBox="1"/>
          <p:nvPr>
            <p:ph idx="1" type="body"/>
          </p:nvPr>
        </p:nvSpPr>
        <p:spPr>
          <a:xfrm>
            <a:off x="6508650" y="3276875"/>
            <a:ext cx="2502600" cy="12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/>
            </a:lvl9pPr>
          </a:lstStyle>
          <a:p/>
        </p:txBody>
      </p:sp>
      <p:cxnSp>
        <p:nvCxnSpPr>
          <p:cNvPr id="293" name="Google Shape;293;p36"/>
          <p:cNvCxnSpPr/>
          <p:nvPr/>
        </p:nvCxnSpPr>
        <p:spPr>
          <a:xfrm>
            <a:off x="-5675" y="4716000"/>
            <a:ext cx="9155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4" name="Google Shape;294;p36"/>
          <p:cNvSpPr txBox="1"/>
          <p:nvPr>
            <p:ph idx="2" type="subTitle"/>
          </p:nvPr>
        </p:nvSpPr>
        <p:spPr>
          <a:xfrm>
            <a:off x="125700" y="125600"/>
            <a:ext cx="1593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95" name="Google Shape;295;p36"/>
          <p:cNvSpPr txBox="1"/>
          <p:nvPr>
            <p:ph idx="3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96" name="Google Shape;296;p36"/>
          <p:cNvSpPr txBox="1"/>
          <p:nvPr>
            <p:ph idx="4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97" name="Google Shape;297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b="1" sz="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0" name="Google Shape;300;p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1" name="Google Shape;30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4" name="Google Shape;30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08" name="Google Shape;30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4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2" name="Google Shape;312;p4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3" name="Google Shape;313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9" name="Google Shape;319;p4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0" name="Google Shape;320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3" name="Google Shape;323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6" name="Google Shape;326;p4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7" name="Google Shape;327;p4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8" name="Google Shape;328;p4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●"/>
              <a:defRPr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○"/>
              <a:defRPr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■"/>
              <a:defRPr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●"/>
              <a:defRPr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○"/>
              <a:defRPr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■"/>
              <a:defRPr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●"/>
              <a:defRPr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○"/>
              <a:defRPr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9" name="Google Shape;329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</a:lstStyle>
          <a:p/>
        </p:txBody>
      </p:sp>
      <p:sp>
        <p:nvSpPr>
          <p:cNvPr id="332" name="Google Shape;332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5" name="Google Shape;335;p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36" name="Google Shape;336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2" name="Google Shape;342;p48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3" name="Google Shape;343;p48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4" name="Google Shape;344;p48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5" name="Google Shape;345;p48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6" name="Google Shape;346;p48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7" name="Google Shape;347;p48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49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51" name="Google Shape;351;p49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5" name="Google Shape;355;p5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6" name="Google Shape;356;p50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57" name="Google Shape;357;p50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58" name="Google Shape;358;p50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9" name="Google Shape;359;p50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2" name="Google Shape;362;p51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63" name="Google Shape;363;p51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64" name="Google Shape;364;p51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65" name="Google Shape;365;p51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66" name="Google Shape;366;p51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7" name="Google Shape;367;p51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51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1" name="Google Shape;371;p52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72" name="Google Shape;372;p52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73" name="Google Shape;373;p52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74" name="Google Shape;374;p52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375" name="Google Shape;375;p52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76" name="Google Shape;376;p52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7" name="Google Shape;377;p52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8" name="Google Shape;378;p52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9" name="Google Shape;379;p52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3" name="Google Shape;383;p53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4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6" name="Google Shape;386;p54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87" name="Google Shape;387;p54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54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9" name="Google Shape;389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0" name="Google Shape;390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54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2" name="Google Shape;392;p54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5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5" name="Google Shape;395;p55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96" name="Google Shape;396;p55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97" name="Google Shape;397;p55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8" name="Google Shape;398;p55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55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0" name="Google Shape;400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1" name="Google Shape;401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55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3" name="Google Shape;403;p55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4" name="Google Shape;404;p55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6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0" name="Google Shape;410;p57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1" name="Google Shape;411;p57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57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57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57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57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57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7" name="Google Shape;417;p57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57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57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44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32.xml"/><Relationship Id="rId43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45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922700" y="404350"/>
            <a:ext cx="73068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4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922700" y="3046200"/>
            <a:ext cx="79701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●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○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DM Sans"/>
              <a:buChar char="■"/>
              <a:defRPr b="1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58">
          <p15:clr>
            <a:srgbClr val="E46962"/>
          </p15:clr>
        </p15:guide>
        <p15:guide id="2" pos="581">
          <p15:clr>
            <a:srgbClr val="E46962"/>
          </p15:clr>
        </p15:guide>
        <p15:guide id="3" pos="660">
          <p15:clr>
            <a:srgbClr val="E46962"/>
          </p15:clr>
        </p15:guide>
        <p15:guide id="4" pos="1083">
          <p15:clr>
            <a:srgbClr val="E46962"/>
          </p15:clr>
        </p15:guide>
        <p15:guide id="5" pos="1162">
          <p15:clr>
            <a:srgbClr val="E46962"/>
          </p15:clr>
        </p15:guide>
        <p15:guide id="6" pos="1585">
          <p15:clr>
            <a:srgbClr val="E46962"/>
          </p15:clr>
        </p15:guide>
        <p15:guide id="7" pos="1664">
          <p15:clr>
            <a:srgbClr val="E46962"/>
          </p15:clr>
        </p15:guide>
        <p15:guide id="8" pos="2087">
          <p15:clr>
            <a:srgbClr val="E46962"/>
          </p15:clr>
        </p15:guide>
        <p15:guide id="9" pos="2167">
          <p15:clr>
            <a:srgbClr val="E46962"/>
          </p15:clr>
        </p15:guide>
        <p15:guide id="10" pos="2589">
          <p15:clr>
            <a:srgbClr val="E46962"/>
          </p15:clr>
        </p15:guide>
        <p15:guide id="11" pos="2669">
          <p15:clr>
            <a:srgbClr val="E46962"/>
          </p15:clr>
        </p15:guide>
        <p15:guide id="12" pos="3091">
          <p15:clr>
            <a:srgbClr val="E46962"/>
          </p15:clr>
        </p15:guide>
        <p15:guide id="13" pos="3171">
          <p15:clr>
            <a:srgbClr val="E46962"/>
          </p15:clr>
        </p15:guide>
        <p15:guide id="14" pos="79">
          <p15:clr>
            <a:srgbClr val="E46962"/>
          </p15:clr>
        </p15:guide>
        <p15:guide id="15" pos="5681">
          <p15:clr>
            <a:srgbClr val="E46962"/>
          </p15:clr>
        </p15:guide>
        <p15:guide id="16" pos="5602">
          <p15:clr>
            <a:srgbClr val="E46962"/>
          </p15:clr>
        </p15:guide>
        <p15:guide id="17" pos="3593">
          <p15:clr>
            <a:srgbClr val="E46962"/>
          </p15:clr>
        </p15:guide>
        <p15:guide id="18" pos="3673">
          <p15:clr>
            <a:srgbClr val="E46962"/>
          </p15:clr>
        </p15:guide>
        <p15:guide id="19" pos="4096">
          <p15:clr>
            <a:srgbClr val="E46962"/>
          </p15:clr>
        </p15:guide>
        <p15:guide id="20" pos="4175">
          <p15:clr>
            <a:srgbClr val="E46962"/>
          </p15:clr>
        </p15:guide>
        <p15:guide id="21" pos="4598">
          <p15:clr>
            <a:srgbClr val="E46962"/>
          </p15:clr>
        </p15:guide>
        <p15:guide id="22" pos="4677">
          <p15:clr>
            <a:srgbClr val="E46962"/>
          </p15:clr>
        </p15:guide>
        <p15:guide id="23" pos="5100">
          <p15:clr>
            <a:srgbClr val="E46962"/>
          </p15:clr>
        </p15:guide>
        <p15:guide id="24" pos="5184">
          <p15:clr>
            <a:srgbClr val="E46962"/>
          </p15:clr>
        </p15:guide>
        <p15:guide id="25" orient="horz" pos="79">
          <p15:clr>
            <a:srgbClr val="E46962"/>
          </p15:clr>
        </p15:guide>
        <p15:guide id="26" orient="horz" pos="3161">
          <p15:clr>
            <a:srgbClr val="E46962"/>
          </p15:clr>
        </p15:guide>
        <p15:guide id="27" orient="horz" pos="297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arxiv.org/abs/2303.17651?utm_campaign=The%20Batch&amp;utm_source=hs_email&amp;utm_medium=email&amp;_hsenc=p2ANqtz-9dHVnW1I1bA3sPBbsikjT165Qez3QiiAssknCERwgki818YHG7PyHOQSgg-nxKDa0BuE7B" TargetMode="External"/><Relationship Id="rId4" Type="http://schemas.openxmlformats.org/officeDocument/2006/relationships/hyperlink" Target="https://arxiv.org/abs/2303.11366?utm_campaign=The%20Batch&amp;utm_source=hs_email&amp;utm_medium=email&amp;_hsenc=p2ANqtz-9dHVnW1I1bA3sPBbsikjT165Qez3QiiAssknCERwgki818YHG7PyHOQSgg-nxKDa0BuE7B" TargetMode="External"/><Relationship Id="rId5" Type="http://schemas.openxmlformats.org/officeDocument/2006/relationships/hyperlink" Target="https://arxiv.org/abs/2305.11738?utm_campaign=The%20Batch&amp;utm_source=hs_email&amp;utm_medium=email&amp;_hsenc=p2ANqtz-9dHVnW1I1bA3sPBbsikjT165Qez3QiiAssknCERwgki818YHG7PyHOQSgg-nxKDa0BuE7B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ial view of a basketball court with three players." id="424" name="Google Shape;424;p5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1225" l="0" r="0" t="3772"/>
          <a:stretch/>
        </p:blipFill>
        <p:spPr>
          <a:xfrm>
            <a:off x="0" y="0"/>
            <a:ext cx="9144003" cy="5143500"/>
          </a:xfrm>
          <a:prstGeom prst="rect">
            <a:avLst/>
          </a:prstGeom>
        </p:spPr>
      </p:pic>
      <p:sp>
        <p:nvSpPr>
          <p:cNvPr id="425" name="Google Shape;425;p58"/>
          <p:cNvSpPr txBox="1"/>
          <p:nvPr>
            <p:ph type="title"/>
          </p:nvPr>
        </p:nvSpPr>
        <p:spPr>
          <a:xfrm>
            <a:off x="914850" y="1365900"/>
            <a:ext cx="7314300" cy="24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Agentic Design Patterns</a:t>
            </a:r>
            <a:endParaRPr/>
          </a:p>
        </p:txBody>
      </p:sp>
      <p:sp>
        <p:nvSpPr>
          <p:cNvPr id="426" name="Google Shape;426;p58"/>
          <p:cNvSpPr txBox="1"/>
          <p:nvPr>
            <p:ph idx="1" type="subTitle"/>
          </p:nvPr>
        </p:nvSpPr>
        <p:spPr>
          <a:xfrm>
            <a:off x="1845375" y="4716000"/>
            <a:ext cx="54534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Venali</a:t>
            </a:r>
            <a:endParaRPr/>
          </a:p>
        </p:txBody>
      </p:sp>
      <p:sp>
        <p:nvSpPr>
          <p:cNvPr id="427" name="Google Shape;427;p58"/>
          <p:cNvSpPr txBox="1"/>
          <p:nvPr>
            <p:ph idx="3" type="subTitle"/>
          </p:nvPr>
        </p:nvSpPr>
        <p:spPr>
          <a:xfrm>
            <a:off x="125700" y="121800"/>
            <a:ext cx="31881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April25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58"/>
          <p:cNvSpPr txBox="1"/>
          <p:nvPr>
            <p:ph idx="4" type="subTitle"/>
          </p:nvPr>
        </p:nvSpPr>
        <p:spPr>
          <a:xfrm>
            <a:off x="5830275" y="125600"/>
            <a:ext cx="3188100" cy="3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TradEx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7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67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67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67"/>
          <p:cNvSpPr txBox="1"/>
          <p:nvPr/>
        </p:nvSpPr>
        <p:spPr>
          <a:xfrm>
            <a:off x="133150" y="125600"/>
            <a:ext cx="8882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Enhancing Reflection with Evaluation Tools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15" name="Google Shape;515;p67"/>
          <p:cNvSpPr txBox="1"/>
          <p:nvPr/>
        </p:nvSpPr>
        <p:spPr>
          <a:xfrm>
            <a:off x="199350" y="1779100"/>
            <a:ext cx="89448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Integrating unit tests to check code correctness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Using web search to verify text accuracy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Tools help the LLM evaluate and refine its output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8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68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68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68"/>
          <p:cNvSpPr txBox="1"/>
          <p:nvPr/>
        </p:nvSpPr>
        <p:spPr>
          <a:xfrm>
            <a:off x="133150" y="125600"/>
            <a:ext cx="8882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Multi-Agent Framework for Reflection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24" name="Google Shape;524;p68"/>
          <p:cNvSpPr txBox="1"/>
          <p:nvPr/>
        </p:nvSpPr>
        <p:spPr>
          <a:xfrm>
            <a:off x="251400" y="1717725"/>
            <a:ext cx="8882700" cy="22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Two-agent approach: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One agent generates output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Another agent provides constructive criticism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Resulting discussion leads to improved, refined responses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9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69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69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69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Performance Gains &amp; Benefits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33" name="Google Shape;533;p69"/>
          <p:cNvSpPr txBox="1"/>
          <p:nvPr/>
        </p:nvSpPr>
        <p:spPr>
          <a:xfrm>
            <a:off x="199350" y="1202150"/>
            <a:ext cx="89448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Reflection is quick to implement and yields surprising performance improvements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Enhances overall quality and robustness of LLM outputs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Versatile: Applicable to various tasks across industries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70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70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70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70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Further Learning &amp; Resources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2" name="Google Shape;542;p70"/>
          <p:cNvSpPr txBox="1"/>
          <p:nvPr/>
        </p:nvSpPr>
        <p:spPr>
          <a:xfrm>
            <a:off x="199350" y="1202150"/>
            <a:ext cx="82095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rgbClr val="37415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en" sz="12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Self-Refine: Iterative Refinement with Self-Feedback</a:t>
            </a:r>
            <a:r>
              <a:rPr lang="en" sz="1200">
                <a:solidFill>
                  <a:srgbClr val="37415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,” Madaan et al. (2023)</a:t>
            </a:r>
            <a:endParaRPr sz="1200">
              <a:solidFill>
                <a:srgbClr val="37415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rgbClr val="37415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en" sz="12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/>
              </a:rPr>
              <a:t>Reflexion: Language Agents with Verbal Reinforcement Learning</a:t>
            </a:r>
            <a:r>
              <a:rPr lang="en" sz="1200">
                <a:solidFill>
                  <a:srgbClr val="37415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,” Shinn et al. (2023)</a:t>
            </a:r>
            <a:endParaRPr sz="1200">
              <a:solidFill>
                <a:srgbClr val="37415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rgbClr val="37415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en" sz="12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/>
              </a:rPr>
              <a:t>CRITIC: Large Language Models Can Self-Correct with Tool-Interactive Critiquing</a:t>
            </a:r>
            <a:r>
              <a:rPr lang="en" sz="1200">
                <a:solidFill>
                  <a:srgbClr val="37415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,” Gou et al. (2024)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7" name="Google Shape;547;p7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69" r="79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p72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10362" l="0" r="0" t="0"/>
          <a:stretch/>
        </p:blipFill>
        <p:spPr>
          <a:xfrm>
            <a:off x="997275" y="891238"/>
            <a:ext cx="3187801" cy="2857526"/>
          </a:xfrm>
          <a:prstGeom prst="rect">
            <a:avLst/>
          </a:prstGeom>
        </p:spPr>
      </p:pic>
      <p:sp>
        <p:nvSpPr>
          <p:cNvPr id="553" name="Google Shape;553;p72"/>
          <p:cNvSpPr txBox="1"/>
          <p:nvPr>
            <p:ph type="title"/>
          </p:nvPr>
        </p:nvSpPr>
        <p:spPr>
          <a:xfrm>
            <a:off x="4664750" y="248350"/>
            <a:ext cx="4465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 information stored in the LLM weights is (usually) not enough to give accurate and insightful answers to our questions</a:t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That's why we need to provide the LLM with ways to access the outside world 🌍</a:t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In practice, you can build tools for whatever you want (at the end of the day they are just functions the LLM can use), from a tool that let's you access Wikipedia, another to analyse the content of YouTube videos or calculate difficult integrals in Wolfram Alpha.</a:t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Tools are the secret sauce of agentic applications and the possibilities are endless! 🥫</a:t>
            </a:r>
            <a:endParaRPr sz="1700"/>
          </a:p>
        </p:txBody>
      </p:sp>
      <p:sp>
        <p:nvSpPr>
          <p:cNvPr id="554" name="Google Shape;554;p7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73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73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73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73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What is Tool Use?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3" name="Google Shape;563;p73"/>
          <p:cNvSpPr txBox="1"/>
          <p:nvPr/>
        </p:nvSpPr>
        <p:spPr>
          <a:xfrm>
            <a:off x="199350" y="1202150"/>
            <a:ext cx="88827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Definition: A design pattern where an LLM is given functions it can call to gather information, execute code, or manipulate data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Examples: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Web search for context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Code execution for calculations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Emphasis: Goes beyond basic built-in capabilities of LLMs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74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74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74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74"/>
          <p:cNvSpPr txBox="1"/>
          <p:nvPr/>
        </p:nvSpPr>
        <p:spPr>
          <a:xfrm>
            <a:off x="133150" y="125600"/>
            <a:ext cx="8882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How Tool Use Works – A Step-by-Step Example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2" name="Google Shape;572;p74"/>
          <p:cNvSpPr txBox="1"/>
          <p:nvPr/>
        </p:nvSpPr>
        <p:spPr>
          <a:xfrm>
            <a:off x="199350" y="1735550"/>
            <a:ext cx="8944800" cy="19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Step 1:</a:t>
            </a:r>
            <a:r>
              <a:rPr lang="en" sz="1100">
                <a:solidFill>
                  <a:schemeClr val="dk1"/>
                </a:solidFill>
              </a:rPr>
              <a:t> Ask the LLM a question (e.g., “What is the best coffee maker according to reviewers?”)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LLM generates a special string: {tool: web-search, query: "coffee maker reviews"}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Step 2:</a:t>
            </a:r>
            <a:r>
              <a:rPr lang="en" sz="1100">
                <a:solidFill>
                  <a:schemeClr val="dk1"/>
                </a:solidFill>
              </a:rPr>
              <a:t> A post-processing step detects the string and calls the web search function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Step 3:</a:t>
            </a:r>
            <a:r>
              <a:rPr lang="en" sz="1100">
                <a:solidFill>
                  <a:schemeClr val="dk1"/>
                </a:solidFill>
              </a:rPr>
              <a:t> The retrieved result is added as context for the LLM to produce a refined response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75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75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75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75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Code Execution Example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81" name="Google Shape;581;p75"/>
          <p:cNvSpPr txBox="1"/>
          <p:nvPr/>
        </p:nvSpPr>
        <p:spPr>
          <a:xfrm>
            <a:off x="199350" y="1202150"/>
            <a:ext cx="88827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Scenario: Calculating compound interest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Initial prompt: “If I invest $100 at compound 7% interest for 12 years, what is the result?”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LLM generates: {tool: python-interpreter, code: "100 * (1+0.07)**12"}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The LLM calls a Python code execution tool to compute the answer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Result: Correct calculation based on external computation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6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76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76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76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Extending Tool Use Beyond Basics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90" name="Google Shape;590;p76"/>
          <p:cNvSpPr txBox="1"/>
          <p:nvPr/>
        </p:nvSpPr>
        <p:spPr>
          <a:xfrm>
            <a:off x="199350" y="1202150"/>
            <a:ext cx="8944800" cy="3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LLMs can be equipped with functions for: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Searching multiple sources (web, Wikipedia, arXiv)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Interfacing with productivity tools (email, calendars)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Generating/interpreting images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In advanced scenarios: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The LLM may have access to hundreds of functions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Heuristics are used to select the most relevant tools for the current task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5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9" l="0" r="0" t="69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77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77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77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77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Evolution of Tool Use in LLMs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99" name="Google Shape;599;p77"/>
          <p:cNvSpPr txBox="1"/>
          <p:nvPr/>
        </p:nvSpPr>
        <p:spPr>
          <a:xfrm>
            <a:off x="199350" y="120215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Early limitations: LLMs could not process images directly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Role of computer vision: Calling functions for object recognition, etc.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Breakthrough: GPT-4’s function calling capability as a general-purpose implementation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Trend: More LLMs are now integrating versatile Tool Use capabilities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78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78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78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78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Benefits and Impact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08" name="Google Shape;608;p78"/>
          <p:cNvSpPr txBox="1"/>
          <p:nvPr/>
        </p:nvSpPr>
        <p:spPr>
          <a:xfrm>
            <a:off x="199350" y="1202150"/>
            <a:ext cx="86934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Performance Gains:</a:t>
            </a:r>
            <a:r>
              <a:rPr lang="en" sz="1100">
                <a:solidFill>
                  <a:schemeClr val="dk1"/>
                </a:solidFill>
              </a:rPr>
              <a:t> Automating self-critical feedback leads to higher quality outputs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Versatility:</a:t>
            </a:r>
            <a:r>
              <a:rPr lang="en" sz="1100">
                <a:solidFill>
                  <a:schemeClr val="dk1"/>
                </a:solidFill>
              </a:rPr>
              <a:t> Tool Use enables LLMs to perform diverse tasks (search, code execution, productivity)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Scalability:</a:t>
            </a:r>
            <a:r>
              <a:rPr lang="en" sz="1100">
                <a:solidFill>
                  <a:schemeClr val="dk1"/>
                </a:solidFill>
              </a:rPr>
              <a:t> Efficient handling of many external tools through heuristics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Reliability:</a:t>
            </a:r>
            <a:r>
              <a:rPr lang="en" sz="1100">
                <a:solidFill>
                  <a:schemeClr val="dk1"/>
                </a:solidFill>
              </a:rPr>
              <a:t> Consistent improvement in output quality when the process is repeated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79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79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79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79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Further Reading and Research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17" name="Google Shape;617;p79"/>
          <p:cNvSpPr txBox="1"/>
          <p:nvPr/>
        </p:nvSpPr>
        <p:spPr>
          <a:xfrm>
            <a:off x="199350" y="1202150"/>
            <a:ext cx="8693400" cy="19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Recommended papers: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“Gorilla: Large Language Model Connected with Massive APIs” – Patil et al. (2023)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“MM-REACT: Prompting ChatGPT for Multimodal Reasoning and Action” – Yang et al. (2023)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“Efficient Tool Use with Chain-of-Abstraction Reasoning” – Gao et al. (2024)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80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80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80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80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Conclusion &amp; Next Steps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26" name="Google Shape;626;p80"/>
          <p:cNvSpPr txBox="1"/>
          <p:nvPr/>
        </p:nvSpPr>
        <p:spPr>
          <a:xfrm>
            <a:off x="199350" y="1202150"/>
            <a:ext cx="8882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Recap: Tool Use is a powerful design pattern that extends LLM capabilities significantly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Preview: Upcoming topics – Planning and Multi-Agent Collaboration (less mature but promising)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Encouragement: Keep learning and experimenting with these patterns in your projects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" name="Google Shape;631;p8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" name="Google Shape;636;p82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9591" l="0" r="0" t="3768"/>
          <a:stretch/>
        </p:blipFill>
        <p:spPr>
          <a:xfrm>
            <a:off x="985000" y="883825"/>
            <a:ext cx="3187801" cy="2762024"/>
          </a:xfrm>
          <a:prstGeom prst="rect">
            <a:avLst/>
          </a:prstGeom>
        </p:spPr>
      </p:pic>
      <p:sp>
        <p:nvSpPr>
          <p:cNvPr id="637" name="Google Shape;637;p82"/>
          <p:cNvSpPr txBox="1"/>
          <p:nvPr>
            <p:ph type="title"/>
          </p:nvPr>
        </p:nvSpPr>
        <p:spPr>
          <a:xfrm>
            <a:off x="4848875" y="248350"/>
            <a:ext cx="37080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So, we've seen agents capable of reflecting and using tools to access the outside world. But ... what about planning, i.e. deciding what sequence of steps to follow to accomplish a large task?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That is exactly what the Planning Pattern provides; ways for the LLM to break a task into smaller, more easily accomplished subgoals without losing track of the end goal.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638" name="Google Shape;638;p8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83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83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83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83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Introduction to Planning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47" name="Google Shape;647;p83"/>
          <p:cNvSpPr txBox="1"/>
          <p:nvPr/>
        </p:nvSpPr>
        <p:spPr>
          <a:xfrm>
            <a:off x="199350" y="1202150"/>
            <a:ext cx="8882700" cy="3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Overview: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Planning is a key agentic AI design pattern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It uses a large language model (LLM) to autonomously decide on a sequence of steps for complex tasks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Importance: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Breaks down large tasks into smaller subtasks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Leads to higher quality outputs when steps are planned before action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84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84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84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84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How Planning Works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56" name="Google Shape;656;p84"/>
          <p:cNvSpPr txBox="1"/>
          <p:nvPr/>
        </p:nvSpPr>
        <p:spPr>
          <a:xfrm>
            <a:off x="199350" y="1202150"/>
            <a:ext cx="8944800" cy="41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Example Scenario: Online Research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Task: Research a topic online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Planned Steps: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Research specific subtopics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Synthesize findings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Compile a report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Key Benefit: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Dynamic decomposition when pre-defining steps isn’t possible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85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85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85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85"/>
          <p:cNvSpPr txBox="1"/>
          <p:nvPr/>
        </p:nvSpPr>
        <p:spPr>
          <a:xfrm>
            <a:off x="133150" y="125600"/>
            <a:ext cx="8882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Detailed Example – Image Pose Task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65" name="Google Shape;665;p85"/>
          <p:cNvSpPr txBox="1"/>
          <p:nvPr/>
        </p:nvSpPr>
        <p:spPr>
          <a:xfrm>
            <a:off x="199350" y="1656350"/>
            <a:ext cx="8944800" cy="3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Task: Convert a picture of a boy into a picture of a girl in the same pose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Planned Decomposition: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Detect the pose in the picture of the boy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Render a picture of a girl using the detected pose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Process: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LLM generates a structured plan with tool calls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Example output: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{tool: pose-detection, input: image.jpg, output: temp1} {tool: pose-to-image, input: temp1, output: final.jpg}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Result: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Sequential tool execution improves output quality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86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86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86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86"/>
          <p:cNvSpPr txBox="1"/>
          <p:nvPr/>
        </p:nvSpPr>
        <p:spPr>
          <a:xfrm>
            <a:off x="133150" y="125600"/>
            <a:ext cx="8882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Advantages &amp; Challenges of Planning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74" name="Google Shape;674;p86"/>
          <p:cNvSpPr txBox="1"/>
          <p:nvPr/>
        </p:nvSpPr>
        <p:spPr>
          <a:xfrm>
            <a:off x="199350" y="1644075"/>
            <a:ext cx="8995200" cy="30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Advantages: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Empowers LLMs to handle complex, multi-step tasks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Allows dynamic decision-making when tasks are unpredictable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Challenges: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Planning can lead to less predictable outcomes compared to fixed processes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Technology is less mature than Reflection and Tool Use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Requires careful design to balance flexibility and reliability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0"/>
          <p:cNvSpPr txBox="1"/>
          <p:nvPr>
            <p:ph idx="14" type="body"/>
          </p:nvPr>
        </p:nvSpPr>
        <p:spPr>
          <a:xfrm>
            <a:off x="2162025" y="2690125"/>
            <a:ext cx="25026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u="sng"/>
              <a:t>Traditional approach: </a:t>
            </a:r>
            <a:r>
              <a:rPr lang="en"/>
              <a:t>LLMs generating final output token by token without revision.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u="sng"/>
              <a:t>Analogy: </a:t>
            </a:r>
            <a:r>
              <a:rPr lang="en"/>
              <a:t>Writing an essay without backspacing or editing.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u="sng"/>
              <a:t>Limitation: </a:t>
            </a:r>
            <a:r>
              <a:rPr lang="en"/>
              <a:t>Even though LLMs do well in zero-shot mode, iterative processes yield far better quality.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u="sng"/>
              <a:t>Transition: </a:t>
            </a:r>
            <a:r>
              <a:rPr lang="en"/>
              <a:t>Introduce the concept of "Agentic Workflows" where the LLM is given multiple opportunities to improve its output.</a:t>
            </a:r>
            <a:endParaRPr/>
          </a:p>
        </p:txBody>
      </p:sp>
      <p:sp>
        <p:nvSpPr>
          <p:cNvPr id="439" name="Google Shape;439;p60"/>
          <p:cNvSpPr txBox="1"/>
          <p:nvPr>
            <p:ph type="title"/>
          </p:nvPr>
        </p:nvSpPr>
        <p:spPr>
          <a:xfrm>
            <a:off x="133150" y="125600"/>
            <a:ext cx="8882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Agentic Design Patterns Part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60"/>
          <p:cNvSpPr txBox="1"/>
          <p:nvPr>
            <p:ph idx="2" type="title"/>
          </p:nvPr>
        </p:nvSpPr>
        <p:spPr>
          <a:xfrm>
            <a:off x="121500" y="1544925"/>
            <a:ext cx="1598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Welcome &amp; Introduction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441" name="Google Shape;441;p60"/>
          <p:cNvSpPr txBox="1"/>
          <p:nvPr>
            <p:ph idx="3" type="title"/>
          </p:nvPr>
        </p:nvSpPr>
        <p:spPr>
          <a:xfrm>
            <a:off x="2640325" y="1544925"/>
            <a:ext cx="19317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The Need for Agentic Workflows</a:t>
            </a:r>
            <a:endParaRPr/>
          </a:p>
        </p:txBody>
      </p:sp>
      <p:sp>
        <p:nvSpPr>
          <p:cNvPr id="442" name="Google Shape;442;p60"/>
          <p:cNvSpPr txBox="1"/>
          <p:nvPr>
            <p:ph idx="4" type="title"/>
          </p:nvPr>
        </p:nvSpPr>
        <p:spPr>
          <a:xfrm>
            <a:off x="4907700" y="1544925"/>
            <a:ext cx="17196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Iterative Process</a:t>
            </a:r>
            <a:endParaRPr/>
          </a:p>
        </p:txBody>
      </p:sp>
      <p:sp>
        <p:nvSpPr>
          <p:cNvPr id="443" name="Google Shape;443;p60"/>
          <p:cNvSpPr txBox="1"/>
          <p:nvPr>
            <p:ph idx="5" type="title"/>
          </p:nvPr>
        </p:nvSpPr>
        <p:spPr>
          <a:xfrm>
            <a:off x="7033949" y="1544925"/>
            <a:ext cx="1982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Gains Through Iteration</a:t>
            </a:r>
            <a:endParaRPr/>
          </a:p>
        </p:txBody>
      </p:sp>
      <p:sp>
        <p:nvSpPr>
          <p:cNvPr id="444" name="Google Shape;444;p60"/>
          <p:cNvSpPr txBox="1"/>
          <p:nvPr>
            <p:ph idx="9" type="body"/>
          </p:nvPr>
        </p:nvSpPr>
        <p:spPr>
          <a:xfrm>
            <a:off x="7167459" y="2857575"/>
            <a:ext cx="17151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GPT-3.5 in zero-shot mode: 48.1% correct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GPT-4 in zero-shot mode: 67.0% correct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Using an agent loop with GPT-3.5 can boost performance to up to 95.1% correct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5" name="Google Shape;445;p60"/>
          <p:cNvSpPr txBox="1"/>
          <p:nvPr>
            <p:ph idx="13" type="body"/>
          </p:nvPr>
        </p:nvSpPr>
        <p:spPr>
          <a:xfrm>
            <a:off x="124500" y="2323688"/>
            <a:ext cx="15921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This series will explore four key design patterns for building AI agents that drive significant performance improvements.</a:t>
            </a:r>
            <a:br>
              <a:rPr lang="en"/>
            </a:br>
            <a:r>
              <a:rPr lang="en"/>
              <a:t>- These patterns are critical for enhancing outputs from models like GPT-4 and GPT-3.5.</a:t>
            </a:r>
            <a:br>
              <a:rPr lang="en"/>
            </a:br>
            <a:r>
              <a:rPr lang="en"/>
              <a:t>- Emphasize that agentic workflows go beyond zero-shot prompting by iteratively refining outputs.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6" name="Google Shape;446;p60"/>
          <p:cNvSpPr txBox="1"/>
          <p:nvPr>
            <p:ph idx="15" type="body"/>
          </p:nvPr>
        </p:nvSpPr>
        <p:spPr>
          <a:xfrm>
            <a:off x="4910996" y="2543200"/>
            <a:ext cx="17130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iterative workflow:</a:t>
            </a:r>
            <a:br>
              <a:rPr lang="en"/>
            </a:br>
            <a:r>
              <a:rPr lang="en"/>
              <a:t>- Plan an outline</a:t>
            </a:r>
            <a:br>
              <a:rPr lang="en"/>
            </a:br>
            <a:r>
              <a:rPr lang="en"/>
              <a:t>- Determine if web searches are needed</a:t>
            </a:r>
            <a:br>
              <a:rPr lang="en"/>
            </a:br>
            <a:r>
              <a:rPr lang="en"/>
              <a:t>- Write a first draft</a:t>
            </a:r>
            <a:br>
              <a:rPr lang="en"/>
            </a:br>
            <a:r>
              <a:rPr lang="en"/>
              <a:t>- Review and identify weaknesses</a:t>
            </a:r>
            <a:br>
              <a:rPr lang="en"/>
            </a:br>
            <a:r>
              <a:rPr lang="en"/>
              <a:t>- Revise and improve the draft</a:t>
            </a:r>
            <a:br>
              <a:rPr lang="en"/>
            </a:br>
            <a:br>
              <a:rPr lang="en"/>
            </a:br>
            <a:r>
              <a:rPr lang="en"/>
              <a:t>Point: This iterative process mirrors how human writers produce high-quality text.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7" name="Google Shape;447;p60"/>
          <p:cNvSpPr txBox="1"/>
          <p:nvPr>
            <p:ph idx="4294967295" type="title"/>
          </p:nvPr>
        </p:nvSpPr>
        <p:spPr>
          <a:xfrm>
            <a:off x="1420675" y="1583900"/>
            <a:ext cx="15981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Noto Emoji"/>
                <a:ea typeface="Noto Emoji"/>
                <a:cs typeface="Noto Emoji"/>
                <a:sym typeface="Noto Emoji"/>
              </a:rPr>
              <a:t>💡</a:t>
            </a:r>
            <a:endParaRPr sz="3600">
              <a:latin typeface="Noto Emoji"/>
              <a:ea typeface="Noto Emoji"/>
              <a:cs typeface="Noto Emoji"/>
              <a:sym typeface="Noto Emoj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Noto Emoji"/>
              <a:ea typeface="Noto Emoji"/>
              <a:cs typeface="Noto Emoji"/>
              <a:sym typeface="Noto Emoji"/>
            </a:endParaRPr>
          </a:p>
        </p:txBody>
      </p:sp>
      <p:sp>
        <p:nvSpPr>
          <p:cNvPr id="448" name="Google Shape;448;p60"/>
          <p:cNvSpPr txBox="1"/>
          <p:nvPr>
            <p:ph idx="4294967295" type="title"/>
          </p:nvPr>
        </p:nvSpPr>
        <p:spPr>
          <a:xfrm>
            <a:off x="3910075" y="1872075"/>
            <a:ext cx="17217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Noto Emoji"/>
                <a:ea typeface="Noto Emoji"/>
                <a:cs typeface="Noto Emoji"/>
                <a:sym typeface="Noto Emoji"/>
              </a:rPr>
              <a:t>💻</a:t>
            </a:r>
            <a:endParaRPr sz="3600">
              <a:latin typeface="Noto Emoji"/>
              <a:ea typeface="Noto Emoji"/>
              <a:cs typeface="Noto Emoji"/>
              <a:sym typeface="Noto Emoj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3600">
              <a:latin typeface="Noto Emoji"/>
              <a:ea typeface="Noto Emoji"/>
              <a:cs typeface="Noto Emoji"/>
              <a:sym typeface="Noto Emoj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Noto Emoji"/>
              <a:ea typeface="Noto Emoji"/>
              <a:cs typeface="Noto Emoji"/>
              <a:sym typeface="Noto Emoji"/>
            </a:endParaRPr>
          </a:p>
        </p:txBody>
      </p:sp>
      <p:sp>
        <p:nvSpPr>
          <p:cNvPr id="449" name="Google Shape;449;p60"/>
          <p:cNvSpPr txBox="1"/>
          <p:nvPr>
            <p:ph idx="4294967295" type="title"/>
          </p:nvPr>
        </p:nvSpPr>
        <p:spPr>
          <a:xfrm>
            <a:off x="6063556" y="1872075"/>
            <a:ext cx="17196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Noto Emoji"/>
                <a:ea typeface="Noto Emoji"/>
                <a:cs typeface="Noto Emoji"/>
                <a:sym typeface="Noto Emoji"/>
              </a:rPr>
              <a:t>📊</a:t>
            </a:r>
            <a:endParaRPr sz="3600">
              <a:latin typeface="Noto Emoji"/>
              <a:ea typeface="Noto Emoji"/>
              <a:cs typeface="Noto Emoji"/>
              <a:sym typeface="Noto Emoj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3600">
              <a:latin typeface="Noto Emoji"/>
              <a:ea typeface="Noto Emoji"/>
              <a:cs typeface="Noto Emoji"/>
              <a:sym typeface="Noto Emoj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Noto Emoji"/>
              <a:ea typeface="Noto Emoji"/>
              <a:cs typeface="Noto Emoji"/>
              <a:sym typeface="Noto Emoji"/>
            </a:endParaRPr>
          </a:p>
        </p:txBody>
      </p:sp>
      <p:sp>
        <p:nvSpPr>
          <p:cNvPr id="450" name="Google Shape;450;p60"/>
          <p:cNvSpPr txBox="1"/>
          <p:nvPr>
            <p:ph idx="4294967295" type="title"/>
          </p:nvPr>
        </p:nvSpPr>
        <p:spPr>
          <a:xfrm>
            <a:off x="8157450" y="2256163"/>
            <a:ext cx="17217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Noto Emoji"/>
                <a:ea typeface="Noto Emoji"/>
                <a:cs typeface="Noto Emoji"/>
                <a:sym typeface="Noto Emoji"/>
              </a:rPr>
              <a:t>📣</a:t>
            </a:r>
            <a:endParaRPr sz="3600">
              <a:latin typeface="Noto Emoji"/>
              <a:ea typeface="Noto Emoji"/>
              <a:cs typeface="Noto Emoji"/>
              <a:sym typeface="Noto Emoj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3600">
              <a:latin typeface="Noto Emoji"/>
              <a:ea typeface="Noto Emoji"/>
              <a:cs typeface="Noto Emoji"/>
              <a:sym typeface="Noto Emoj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Noto Emoji"/>
              <a:ea typeface="Noto Emoji"/>
              <a:cs typeface="Noto Emoji"/>
              <a:sym typeface="Noto Emoji"/>
            </a:endParaRPr>
          </a:p>
        </p:txBody>
      </p:sp>
      <p:sp>
        <p:nvSpPr>
          <p:cNvPr id="451" name="Google Shape;451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2" name="Google Shape;452;p60"/>
          <p:cNvSpPr txBox="1"/>
          <p:nvPr>
            <p:ph idx="13" type="body"/>
          </p:nvPr>
        </p:nvSpPr>
        <p:spPr>
          <a:xfrm>
            <a:off x="125700" y="907525"/>
            <a:ext cx="25167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Four AI Agent Strategies That Improve GPT-4 and GPT-3.5 Performance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87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87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87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87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Future of Planning in AI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83" name="Google Shape;683;p87"/>
          <p:cNvSpPr txBox="1"/>
          <p:nvPr/>
        </p:nvSpPr>
        <p:spPr>
          <a:xfrm>
            <a:off x="199350" y="1202150"/>
            <a:ext cx="8882700" cy="22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Rapid evolution in planning capabilities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Ongoing research to improve predictability and reliability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Integration with other design patterns (Reflection, Tool Use, Multi-agent collaboration)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Exciting prospects for more robust, agentic AI applications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88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88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88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88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Further Reading &amp; Resources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92" name="Google Shape;692;p88"/>
          <p:cNvSpPr txBox="1"/>
          <p:nvPr/>
        </p:nvSpPr>
        <p:spPr>
          <a:xfrm>
            <a:off x="199350" y="1202150"/>
            <a:ext cx="8944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“Chain-of-Thought Prompting Elicits Reasoning in Large Language Models” – Wei et al. (2022)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“HuggingGPT: Solving AI Tasks with ChatGPT and its Friends in Hugging Face” – Shen et al. (2023)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“Understanding the Planning of LLM Agents: A Survey” – Huang et al. (2024)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7" name="Google Shape;697;p8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2" name="Google Shape;702;p90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9591" l="0" r="0" t="1842"/>
          <a:stretch/>
        </p:blipFill>
        <p:spPr>
          <a:xfrm>
            <a:off x="922775" y="908300"/>
            <a:ext cx="3187801" cy="2823401"/>
          </a:xfrm>
          <a:prstGeom prst="rect">
            <a:avLst/>
          </a:prstGeom>
        </p:spPr>
      </p:pic>
      <p:sp>
        <p:nvSpPr>
          <p:cNvPr id="703" name="Google Shape;703;p90"/>
          <p:cNvSpPr txBox="1"/>
          <p:nvPr>
            <p:ph type="title"/>
          </p:nvPr>
        </p:nvSpPr>
        <p:spPr>
          <a:xfrm>
            <a:off x="5242975" y="24835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Multi-agent applications frameworks implement different variations of the multi-agent pattern, in which tasks are divided into smaller subtasks executed by different roles (e.g. one agent can be a software engineer, another a project manager, etc.)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704" name="Google Shape;704;p9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91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91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91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91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What is Multi-Agent Collaboration?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13" name="Google Shape;713;p91"/>
          <p:cNvSpPr txBox="1"/>
          <p:nvPr/>
        </p:nvSpPr>
        <p:spPr>
          <a:xfrm>
            <a:off x="199350" y="1202150"/>
            <a:ext cx="89448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Definition: Prompting an LLM to play different roles for different parts of a complex task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Analogy: Like hiring a team of experts (e.g., software engineer, product manager, designer, QA)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Purpose: Break down complex tasks into manageable subtasks handled by specialized agents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92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92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92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92"/>
          <p:cNvSpPr txBox="1"/>
          <p:nvPr/>
        </p:nvSpPr>
        <p:spPr>
          <a:xfrm>
            <a:off x="133150" y="125600"/>
            <a:ext cx="8882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How Multi-Agent Collaboration Works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22" name="Google Shape;722;p92"/>
          <p:cNvSpPr txBox="1"/>
          <p:nvPr/>
        </p:nvSpPr>
        <p:spPr>
          <a:xfrm>
            <a:off x="139825" y="1779100"/>
            <a:ext cx="8944800" cy="3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Step 1:</a:t>
            </a:r>
            <a:r>
              <a:rPr lang="en" sz="1100">
                <a:solidFill>
                  <a:schemeClr val="dk1"/>
                </a:solidFill>
              </a:rPr>
              <a:t> Task Decomposition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LLM is prompted to break a large task into smaller, distinct subtasks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Step 2:</a:t>
            </a:r>
            <a:r>
              <a:rPr lang="en" sz="1100">
                <a:solidFill>
                  <a:schemeClr val="dk1"/>
                </a:solidFill>
              </a:rPr>
              <a:t> Role Assignment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Each subtask is assigned to a specific “agent” (via tailored prompts)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Step 3:</a:t>
            </a:r>
            <a:r>
              <a:rPr lang="en" sz="1100">
                <a:solidFill>
                  <a:schemeClr val="dk1"/>
                </a:solidFill>
              </a:rPr>
              <a:t> Independent Execution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Agents execute their tasks with their own workflows and memory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Step 4:</a:t>
            </a:r>
            <a:r>
              <a:rPr lang="en" sz="1100">
                <a:solidFill>
                  <a:schemeClr val="dk1"/>
                </a:solidFill>
              </a:rPr>
              <a:t> Interaction &amp; Coordination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Agents exchange information, call on planning and tool use as needed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93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93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93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93"/>
          <p:cNvSpPr txBox="1"/>
          <p:nvPr/>
        </p:nvSpPr>
        <p:spPr>
          <a:xfrm>
            <a:off x="133150" y="125600"/>
            <a:ext cx="8882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Example Use Case: Software Development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31" name="Google Shape;731;p93"/>
          <p:cNvSpPr txBox="1"/>
          <p:nvPr/>
        </p:nvSpPr>
        <p:spPr>
          <a:xfrm>
            <a:off x="139825" y="1680925"/>
            <a:ext cx="8944800" cy="29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Task: Build a software application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Decomposed Roles: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b="1" lang="en" sz="1100">
                <a:solidFill>
                  <a:schemeClr val="dk1"/>
                </a:solidFill>
              </a:rPr>
              <a:t>Software Engineer Agent:</a:t>
            </a:r>
            <a:r>
              <a:rPr lang="en" sz="1100">
                <a:solidFill>
                  <a:schemeClr val="dk1"/>
                </a:solidFill>
              </a:rPr>
              <a:t> Write clear and efficient code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b="1" lang="en" sz="1100">
                <a:solidFill>
                  <a:schemeClr val="dk1"/>
                </a:solidFill>
              </a:rPr>
              <a:t>Product Manager Agent:</a:t>
            </a:r>
            <a:r>
              <a:rPr lang="en" sz="1100">
                <a:solidFill>
                  <a:schemeClr val="dk1"/>
                </a:solidFill>
              </a:rPr>
              <a:t> Define requirements and priorities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b="1" lang="en" sz="1100">
                <a:solidFill>
                  <a:schemeClr val="dk1"/>
                </a:solidFill>
              </a:rPr>
              <a:t>Designer Agent:</a:t>
            </a:r>
            <a:r>
              <a:rPr lang="en" sz="1100">
                <a:solidFill>
                  <a:schemeClr val="dk1"/>
                </a:solidFill>
              </a:rPr>
              <a:t> Create UI/UX concepts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b="1" lang="en" sz="1100">
                <a:solidFill>
                  <a:schemeClr val="dk1"/>
                </a:solidFill>
              </a:rPr>
              <a:t>QA Agent:</a:t>
            </a:r>
            <a:r>
              <a:rPr lang="en" sz="1100">
                <a:solidFill>
                  <a:schemeClr val="dk1"/>
                </a:solidFill>
              </a:rPr>
              <a:t> Test and validate code quality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Result: Each agent focuses on its area, resulting in better overall performance</a:t>
            </a:r>
            <a:br>
              <a:rPr lang="en" sz="1100">
                <a:solidFill>
                  <a:schemeClr val="dk1"/>
                </a:solidFill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94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94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94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94"/>
          <p:cNvSpPr txBox="1"/>
          <p:nvPr/>
        </p:nvSpPr>
        <p:spPr>
          <a:xfrm>
            <a:off x="133150" y="125600"/>
            <a:ext cx="8882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Advantages of Multi-Agent Collaboration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40" name="Google Shape;740;p94"/>
          <p:cNvSpPr txBox="1"/>
          <p:nvPr/>
        </p:nvSpPr>
        <p:spPr>
          <a:xfrm>
            <a:off x="251400" y="1668625"/>
            <a:ext cx="8944800" cy="22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Improved performance compared to single-agent systems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Enhanced focus on subtasks leading to higher quality output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Flexibility: Agents can request help or delegate tasks to other agents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Familiar mental framework: Similar to managing a human team with specialized roles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95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95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95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95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Challenges &amp; Considerations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49" name="Google Shape;749;p95"/>
          <p:cNvSpPr txBox="1"/>
          <p:nvPr/>
        </p:nvSpPr>
        <p:spPr>
          <a:xfrm>
            <a:off x="199350" y="1202150"/>
            <a:ext cx="89448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Unpredictable outcomes: Multi-agent interactions can be less deterministic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Complexity: Managing multiple LLM calls and message passing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Maturity: Planning and Multi-Agent Collaboration are evolving, less reliable than Reflection or Tool Use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Ongoing research: Emerging frameworks like AutoGen, Crew AI, and LangGraph are pushing this space forward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96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96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96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96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Emerging Frameworks &amp; Tools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58" name="Google Shape;758;p96"/>
          <p:cNvSpPr txBox="1"/>
          <p:nvPr/>
        </p:nvSpPr>
        <p:spPr>
          <a:xfrm>
            <a:off x="199350" y="1202150"/>
            <a:ext cx="8944800" cy="27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Brief overview of key frameworks: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AutoGen:</a:t>
            </a:r>
            <a:r>
              <a:rPr lang="en" sz="1100">
                <a:solidFill>
                  <a:schemeClr val="dk1"/>
                </a:solidFill>
              </a:rPr>
              <a:t> Enabling next-gen LLM applications via multi-agent conversation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Crew AI:</a:t>
            </a:r>
            <a:r>
              <a:rPr lang="en" sz="1100">
                <a:solidFill>
                  <a:schemeClr val="dk1"/>
                </a:solidFill>
              </a:rPr>
              <a:t> Building teams of agents for complex tasks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LangGraph:</a:t>
            </a:r>
            <a:r>
              <a:rPr lang="en" sz="1100">
                <a:solidFill>
                  <a:schemeClr val="dk1"/>
                </a:solidFill>
              </a:rPr>
              <a:t> Visualization and management of multi-agent workflows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Mention: ChatDev as an open source implementation of a virtual software company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Encourage exploration and experimentation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1"/>
          <p:cNvSpPr txBox="1"/>
          <p:nvPr>
            <p:ph idx="1" type="body"/>
          </p:nvPr>
        </p:nvSpPr>
        <p:spPr>
          <a:xfrm>
            <a:off x="6627325" y="1256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The LLM examines its own work and suggests improvements</a:t>
            </a:r>
            <a:endParaRPr/>
          </a:p>
        </p:txBody>
      </p:sp>
      <p:sp>
        <p:nvSpPr>
          <p:cNvPr id="458" name="Google Shape;458;p61"/>
          <p:cNvSpPr txBox="1"/>
          <p:nvPr>
            <p:ph idx="4" type="subTitle"/>
          </p:nvPr>
        </p:nvSpPr>
        <p:spPr>
          <a:xfrm>
            <a:off x="5033350" y="1232788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 Use</a:t>
            </a:r>
            <a:endParaRPr/>
          </a:p>
        </p:txBody>
      </p:sp>
      <p:sp>
        <p:nvSpPr>
          <p:cNvPr id="459" name="Google Shape;459;p61"/>
          <p:cNvSpPr txBox="1"/>
          <p:nvPr>
            <p:ph idx="6" type="subTitle"/>
          </p:nvPr>
        </p:nvSpPr>
        <p:spPr>
          <a:xfrm>
            <a:off x="5033350" y="2339975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Planning</a:t>
            </a:r>
            <a:endParaRPr/>
          </a:p>
        </p:txBody>
      </p:sp>
      <p:sp>
        <p:nvSpPr>
          <p:cNvPr id="460" name="Google Shape;460;p61"/>
          <p:cNvSpPr txBox="1"/>
          <p:nvPr>
            <p:ph type="title"/>
          </p:nvPr>
        </p:nvSpPr>
        <p:spPr>
          <a:xfrm>
            <a:off x="133150" y="125600"/>
            <a:ext cx="4498500" cy="24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Introducing the Four Design Patterns</a:t>
            </a:r>
            <a:endParaRPr/>
          </a:p>
        </p:txBody>
      </p:sp>
      <p:sp>
        <p:nvSpPr>
          <p:cNvPr id="461" name="Google Shape;461;p61"/>
          <p:cNvSpPr txBox="1"/>
          <p:nvPr>
            <p:ph idx="2" type="subTitle"/>
          </p:nvPr>
        </p:nvSpPr>
        <p:spPr>
          <a:xfrm>
            <a:off x="5033375" y="125600"/>
            <a:ext cx="15939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</a:t>
            </a:r>
            <a:endParaRPr/>
          </a:p>
        </p:txBody>
      </p:sp>
      <p:sp>
        <p:nvSpPr>
          <p:cNvPr id="462" name="Google Shape;462;p61"/>
          <p:cNvSpPr txBox="1"/>
          <p:nvPr>
            <p:ph idx="3" type="body"/>
          </p:nvPr>
        </p:nvSpPr>
        <p:spPr>
          <a:xfrm>
            <a:off x="6627300" y="12328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The LLM leverages external tools (web search, code execution, etc.) to enhance output.</a:t>
            </a:r>
            <a:endParaRPr/>
          </a:p>
        </p:txBody>
      </p:sp>
      <p:sp>
        <p:nvSpPr>
          <p:cNvPr id="463" name="Google Shape;463;p61"/>
          <p:cNvSpPr txBox="1"/>
          <p:nvPr>
            <p:ph idx="5" type="body"/>
          </p:nvPr>
        </p:nvSpPr>
        <p:spPr>
          <a:xfrm>
            <a:off x="6627300" y="23400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The LLM plans a sequence of steps before executing complex tasks.</a:t>
            </a:r>
            <a:endParaRPr/>
          </a:p>
        </p:txBody>
      </p:sp>
      <p:pic>
        <p:nvPicPr>
          <p:cNvPr descr="Person checking smartwatch with smartphone." id="464" name="Google Shape;464;p61"/>
          <p:cNvPicPr preferRelativeResize="0"/>
          <p:nvPr>
            <p:ph idx="9" type="pic"/>
          </p:nvPr>
        </p:nvPicPr>
        <p:blipFill rotWithShape="1">
          <a:blip r:embed="rId3">
            <a:alphaModFix/>
          </a:blip>
          <a:srcRect b="1399" l="0" r="0" t="1399"/>
          <a:stretch/>
        </p:blipFill>
        <p:spPr>
          <a:xfrm>
            <a:off x="125700" y="2356175"/>
            <a:ext cx="3187799" cy="2065201"/>
          </a:xfrm>
          <a:prstGeom prst="rect">
            <a:avLst/>
          </a:prstGeom>
        </p:spPr>
      </p:pic>
      <p:sp>
        <p:nvSpPr>
          <p:cNvPr id="465" name="Google Shape;465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6" name="Google Shape;466;p61"/>
          <p:cNvSpPr txBox="1"/>
          <p:nvPr>
            <p:ph idx="6" type="subTitle"/>
          </p:nvPr>
        </p:nvSpPr>
        <p:spPr>
          <a:xfrm>
            <a:off x="5033350" y="3559175"/>
            <a:ext cx="16938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2200"/>
              <a:t>Multi-Agent Collaboration</a:t>
            </a:r>
            <a:endParaRPr sz="2200"/>
          </a:p>
        </p:txBody>
      </p:sp>
      <p:sp>
        <p:nvSpPr>
          <p:cNvPr id="467" name="Google Shape;467;p61"/>
          <p:cNvSpPr txBox="1"/>
          <p:nvPr>
            <p:ph idx="5" type="body"/>
          </p:nvPr>
        </p:nvSpPr>
        <p:spPr>
          <a:xfrm>
            <a:off x="6627300" y="3559200"/>
            <a:ext cx="23910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Multiple AI agents work together, each specializing in a specific subtask.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97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97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97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97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Recommended Reading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767" name="Google Shape;767;p97"/>
          <p:cNvSpPr txBox="1"/>
          <p:nvPr/>
        </p:nvSpPr>
        <p:spPr>
          <a:xfrm>
            <a:off x="199350" y="1202150"/>
            <a:ext cx="8944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“Communicative Agents for Software Development” – Qian et al. (2023)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“AutoGen: Enabling Next-Gen LLM Applications via Multi-Agent Conversation” – Wu et al. (2023)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M Sans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“MetaGPT: Meta Programming for a Multi-Agent Collaborative Framework” – Hong et al. (2023)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98"/>
          <p:cNvSpPr txBox="1"/>
          <p:nvPr>
            <p:ph type="title"/>
          </p:nvPr>
        </p:nvSpPr>
        <p:spPr>
          <a:xfrm>
            <a:off x="1578300" y="2304300"/>
            <a:ext cx="7314300" cy="20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/>
              <a:t>Thank You</a:t>
            </a:r>
            <a:endParaRPr sz="12000"/>
          </a:p>
        </p:txBody>
      </p:sp>
      <p:sp>
        <p:nvSpPr>
          <p:cNvPr id="773" name="Google Shape;773;p98"/>
          <p:cNvSpPr txBox="1"/>
          <p:nvPr>
            <p:ph idx="2" type="subTitle"/>
          </p:nvPr>
        </p:nvSpPr>
        <p:spPr>
          <a:xfrm>
            <a:off x="92825" y="125600"/>
            <a:ext cx="15939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774" name="Google Shape;774;p98"/>
          <p:cNvSpPr txBox="1"/>
          <p:nvPr>
            <p:ph idx="4" type="body"/>
          </p:nvPr>
        </p:nvSpPr>
        <p:spPr>
          <a:xfrm>
            <a:off x="92775" y="730550"/>
            <a:ext cx="14682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Venali Sonone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venalisono@gmail.com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Google Shape;472;p6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" name="Google Shape;477;p6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10739" l="0" r="0" t="2228"/>
          <a:stretch/>
        </p:blipFill>
        <p:spPr>
          <a:xfrm>
            <a:off x="972725" y="932850"/>
            <a:ext cx="3187801" cy="2774301"/>
          </a:xfrm>
          <a:prstGeom prst="rect">
            <a:avLst/>
          </a:prstGeom>
        </p:spPr>
      </p:pic>
      <p:sp>
        <p:nvSpPr>
          <p:cNvPr id="478" name="Google Shape;478;p63"/>
          <p:cNvSpPr txBox="1"/>
          <p:nvPr>
            <p:ph type="title"/>
          </p:nvPr>
        </p:nvSpPr>
        <p:spPr>
          <a:xfrm>
            <a:off x="5242975" y="24835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 very basic pattern but, despite its simplicity, it provides surprising performance gains for the LLM response.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It allows the LLM to reflect on its results, suggesting modifications, additions, improvements in the writing style, etc.</a:t>
            </a:r>
            <a:endParaRPr sz="2000"/>
          </a:p>
        </p:txBody>
      </p:sp>
      <p:sp>
        <p:nvSpPr>
          <p:cNvPr id="479" name="Google Shape;479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4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64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64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64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Introducing Reflection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8" name="Google Shape;488;p64"/>
          <p:cNvSpPr txBox="1"/>
          <p:nvPr/>
        </p:nvSpPr>
        <p:spPr>
          <a:xfrm>
            <a:off x="199350" y="1202150"/>
            <a:ext cx="7792200" cy="20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Definition: Automating the process of self-criticism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Real-world example: Prompting ChatGPT/Claude/Gemini, then providing feedback to improve responses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Key idea: Let the model review its own output and suggest improvements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65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65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65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65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How Reflection Works in Practice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97" name="Google Shape;497;p65"/>
          <p:cNvSpPr txBox="1"/>
          <p:nvPr/>
        </p:nvSpPr>
        <p:spPr>
          <a:xfrm>
            <a:off x="199350" y="1202150"/>
            <a:ext cx="8944800" cy="23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Example: Asking an LLM to write code for Task X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Step 1: Generate initial code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Step 2: Prompt the LLM: “Here’s code intended for Task X: [generated code].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 Check for correctness, style, and efficiency; provide constructive criticism.”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Result: Model identifies issues and suggests improvements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6"/>
          <p:cNvSpPr txBox="1"/>
          <p:nvPr>
            <p:ph idx="1" type="subTitle"/>
          </p:nvPr>
        </p:nvSpPr>
        <p:spPr>
          <a:xfrm>
            <a:off x="139825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66"/>
          <p:cNvSpPr txBox="1"/>
          <p:nvPr>
            <p:ph idx="2" type="subTitle"/>
          </p:nvPr>
        </p:nvSpPr>
        <p:spPr>
          <a:xfrm>
            <a:off x="3320700" y="4716000"/>
            <a:ext cx="25026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66"/>
          <p:cNvSpPr txBox="1"/>
          <p:nvPr>
            <p:ph type="title"/>
          </p:nvPr>
        </p:nvSpPr>
        <p:spPr>
          <a:xfrm>
            <a:off x="5704625" y="278000"/>
            <a:ext cx="3313800" cy="41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66"/>
          <p:cNvSpPr txBox="1"/>
          <p:nvPr/>
        </p:nvSpPr>
        <p:spPr>
          <a:xfrm>
            <a:off x="133150" y="125600"/>
            <a:ext cx="8882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nton"/>
                <a:ea typeface="Anton"/>
                <a:cs typeface="Anton"/>
                <a:sym typeface="Anton"/>
              </a:rPr>
              <a:t>Iterative Improvement</a:t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6" name="Google Shape;506;p66"/>
          <p:cNvSpPr txBox="1"/>
          <p:nvPr/>
        </p:nvSpPr>
        <p:spPr>
          <a:xfrm>
            <a:off x="199350" y="1202150"/>
            <a:ext cx="8944800" cy="30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Process: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Generate output → Reflect → Critique → Rewrite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Repeating the cycle leads to even better output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Application areas:</a:t>
            </a:r>
            <a:br>
              <a:rPr b="1" lang="en" sz="1200">
                <a:latin typeface="DM Sans"/>
                <a:ea typeface="DM Sans"/>
                <a:cs typeface="DM Sans"/>
                <a:sym typeface="DM Sans"/>
              </a:rPr>
            </a:b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Code generation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Writing text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Answering questions</a:t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ject Proposal">
  <a:themeElements>
    <a:clrScheme name="Simple Light">
      <a:dk1>
        <a:srgbClr val="000000"/>
      </a:dk1>
      <a:lt1>
        <a:srgbClr val="FFFFFF"/>
      </a:lt1>
      <a:dk2>
        <a:srgbClr val="FCEB00"/>
      </a:dk2>
      <a:lt2>
        <a:srgbClr val="000000"/>
      </a:lt2>
      <a:accent1>
        <a:srgbClr val="D9D9D9"/>
      </a:accent1>
      <a:accent2>
        <a:srgbClr val="999999"/>
      </a:accent2>
      <a:accent3>
        <a:srgbClr val="525252"/>
      </a:accent3>
      <a:accent4>
        <a:srgbClr val="EFEFEF"/>
      </a:accent4>
      <a:accent5>
        <a:srgbClr val="0097A7"/>
      </a:accent5>
      <a:accent6>
        <a:srgbClr val="EEFF4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